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96" r:id="rId3"/>
    <p:sldId id="278" r:id="rId4"/>
    <p:sldId id="295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97" r:id="rId14"/>
    <p:sldId id="298" r:id="rId15"/>
    <p:sldId id="299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1" autoAdjust="0"/>
    <p:restoredTop sz="95383" autoAdjust="0"/>
  </p:normalViewPr>
  <p:slideViewPr>
    <p:cSldViewPr snapToGrid="0">
      <p:cViewPr varScale="1">
        <p:scale>
          <a:sx n="70" d="100"/>
          <a:sy n="70" d="100"/>
        </p:scale>
        <p:origin x="12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8561-BA2D-45CD-AD3E-17B82D68D1AD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4790A-56C3-4CE4-B605-92BDF91E3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167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44BD0-C7DE-40CD-96B2-786241C05D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62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2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01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624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5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4790A-56C3-4CE4-B605-92BDF91E3E1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64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61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44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4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34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73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2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076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74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2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65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6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819FC-06EA-4C45-AF8D-506AA79E5C8B}" type="datetimeFigureOut">
              <a:rPr lang="zh-CN" altLang="en-US" smtClean="0"/>
              <a:t>2017/4/18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7BAB-BD8B-4E1B-B3DF-63256E4BB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24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35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720.easyiservice.com/vrpano/vrpano9/" TargetMode="External"/><Relationship Id="rId5" Type="http://schemas.microsoft.com/office/2007/relationships/hdphoto" Target="../media/hdphoto1.wdp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3.png"/><Relationship Id="rId7" Type="http://schemas.openxmlformats.org/officeDocument/2006/relationships/image" Target="../media/image31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2.jp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5" Type="http://schemas.openxmlformats.org/officeDocument/2006/relationships/image" Target="../media/image74.jpe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64624" cy="685799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00400" y="1133415"/>
            <a:ext cx="2743200" cy="613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轻点屏幕 触手可以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EasyiService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563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1962" y="324647"/>
            <a:ext cx="2593033" cy="4857679"/>
            <a:chOff x="3275394" y="1066739"/>
            <a:chExt cx="2593033" cy="485767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2934995" y="2242203"/>
            <a:ext cx="2348937" cy="4400400"/>
            <a:chOff x="886658" y="1072655"/>
            <a:chExt cx="2593033" cy="485767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58" y="1072655"/>
              <a:ext cx="2593033" cy="48576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007" y="1879858"/>
              <a:ext cx="1820439" cy="3236336"/>
            </a:xfrm>
            <a:prstGeom prst="rect">
              <a:avLst/>
            </a:prstGeom>
          </p:spPr>
        </p:pic>
      </p:grpSp>
      <p:cxnSp>
        <p:nvCxnSpPr>
          <p:cNvPr id="16" name="直接连接符 15"/>
          <p:cNvCxnSpPr/>
          <p:nvPr/>
        </p:nvCxnSpPr>
        <p:spPr>
          <a:xfrm>
            <a:off x="6267922" y="2242203"/>
            <a:ext cx="189266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快捷图标区"/>
          <p:cNvSpPr txBox="1"/>
          <p:nvPr/>
        </p:nvSpPr>
        <p:spPr>
          <a:xfrm>
            <a:off x="6161986" y="2374865"/>
            <a:ext cx="21187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/>
              <a:t>社区生活包含物业</a:t>
            </a:r>
            <a:r>
              <a:rPr lang="zh-CN" altLang="en-US" b="0" dirty="0" smtClean="0"/>
              <a:t>活动、物业</a:t>
            </a:r>
            <a:r>
              <a:rPr lang="zh-CN" altLang="en-US" b="0" dirty="0"/>
              <a:t>通知</a:t>
            </a:r>
          </a:p>
          <a:p>
            <a:r>
              <a:rPr lang="zh-CN" altLang="en-US" b="0" dirty="0" smtClean="0"/>
              <a:t>、体验</a:t>
            </a:r>
            <a:r>
              <a:rPr lang="zh-CN" altLang="en-US" b="0" dirty="0"/>
              <a:t>式</a:t>
            </a:r>
            <a:r>
              <a:rPr lang="zh-CN" altLang="en-US" b="0" dirty="0" smtClean="0"/>
              <a:t>购物、意见反馈等，使住客可以更好的融入雅诗阁大家庭。</a:t>
            </a:r>
            <a:endParaRPr lang="zh-CN" altLang="en-US" b="0" dirty="0"/>
          </a:p>
          <a:p>
            <a:endParaRPr lang="en-US" b="0" dirty="0"/>
          </a:p>
        </p:txBody>
      </p:sp>
      <p:sp>
        <p:nvSpPr>
          <p:cNvPr id="12" name="文本框 11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社区生活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2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 b="66415"/>
          <a:stretch/>
        </p:blipFill>
        <p:spPr>
          <a:xfrm>
            <a:off x="0" y="0"/>
            <a:ext cx="9152133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213335" y="527563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登陆前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377622" y="5601546"/>
            <a:ext cx="2981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74725" y="5619005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根据手机定位显示最近物业列表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对公寓进行一键预订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可直接对全球公寓进行搜索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97378" y="1103095"/>
            <a:ext cx="2157376" cy="4041537"/>
            <a:chOff x="501429" y="1916893"/>
            <a:chExt cx="2157376" cy="404153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29" y="1916893"/>
              <a:ext cx="2157376" cy="404153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40" y="2589715"/>
              <a:ext cx="1514585" cy="2692595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游客模式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41425" y="1342378"/>
            <a:ext cx="1900156" cy="3559672"/>
            <a:chOff x="501429" y="1916893"/>
            <a:chExt cx="2157376" cy="4041537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29" y="1916893"/>
              <a:ext cx="2157376" cy="404153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40" y="2589715"/>
              <a:ext cx="1514584" cy="2692595"/>
            </a:xfrm>
            <a:prstGeom prst="rect">
              <a:avLst/>
            </a:prstGeom>
          </p:spPr>
        </p:pic>
      </p:grpSp>
      <p:cxnSp>
        <p:nvCxnSpPr>
          <p:cNvPr id="35" name="直接连接符 34"/>
          <p:cNvCxnSpPr/>
          <p:nvPr/>
        </p:nvCxnSpPr>
        <p:spPr>
          <a:xfrm>
            <a:off x="2105023" y="2787226"/>
            <a:ext cx="186292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482489" y="243722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搜索全球物业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5332674" y="3752426"/>
            <a:ext cx="158628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560278" y="342900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查看物业详情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743700" y="1361671"/>
            <a:ext cx="1913394" cy="3584472"/>
            <a:chOff x="501429" y="1916893"/>
            <a:chExt cx="2157376" cy="4041537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32" y="2584443"/>
              <a:ext cx="1498584" cy="2860936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29" y="1916893"/>
              <a:ext cx="2157376" cy="4041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441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 b="66415"/>
          <a:stretch/>
        </p:blipFill>
        <p:spPr>
          <a:xfrm>
            <a:off x="-5974" y="0"/>
            <a:ext cx="9152133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416749" y="1104745"/>
            <a:ext cx="2157376" cy="4041537"/>
            <a:chOff x="3377595" y="1916893"/>
            <a:chExt cx="2157376" cy="404153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595" y="1916893"/>
              <a:ext cx="2157376" cy="404153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06" y="2589715"/>
              <a:ext cx="1514585" cy="269259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5684818" y="1157193"/>
            <a:ext cx="2157376" cy="4041537"/>
            <a:chOff x="6739338" y="1784165"/>
            <a:chExt cx="2157376" cy="404153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338" y="1784165"/>
              <a:ext cx="2157376" cy="404153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049" y="2456987"/>
              <a:ext cx="1514585" cy="2692595"/>
            </a:xfrm>
            <a:prstGeom prst="rect">
              <a:avLst/>
            </a:prstGeom>
          </p:spPr>
        </p:pic>
      </p:grpSp>
      <p:sp>
        <p:nvSpPr>
          <p:cNvPr id="21" name="文本框 20"/>
          <p:cNvSpPr txBox="1"/>
          <p:nvPr/>
        </p:nvSpPr>
        <p:spPr>
          <a:xfrm>
            <a:off x="2121065" y="519873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已登录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285352" y="5524646"/>
            <a:ext cx="2981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529327" y="553595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显示正在入住公寓信息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自动显示入住公寓快捷功能：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智能客控、自助服务、航班信息等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578013" y="5571517"/>
            <a:ext cx="2981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005529" y="568984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长时间未使用自动锁定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指纹识别、密码解锁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住客模式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24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223186" y="23475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餐饮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320547" y="869614"/>
            <a:ext cx="2553285" cy="4783216"/>
            <a:chOff x="3275394" y="1066739"/>
            <a:chExt cx="2593033" cy="4857679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cxnSp>
        <p:nvCxnSpPr>
          <p:cNvPr id="38" name="直接连接符 37"/>
          <p:cNvCxnSpPr/>
          <p:nvPr/>
        </p:nvCxnSpPr>
        <p:spPr>
          <a:xfrm>
            <a:off x="5415280" y="205636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164640" y="16727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全景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877946" y="2100358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720°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全景查看场所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64640" y="27650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分享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77945" y="3188055"/>
            <a:ext cx="193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可以将内容分享到微信、微博等各大社交平台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487600" y="3134418"/>
            <a:ext cx="22146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524852" y="217947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519959" y="17661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详情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5795" y="2235999"/>
            <a:ext cx="2049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包含图文及视频全方位介绍，分为中餐、日餐、西班牙餐多种形式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99318" y="3107827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94425" y="2694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评论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00261" y="3164357"/>
            <a:ext cx="219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对餐厅进行评论，和其它住客沟通交流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519016" y="406785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514123" y="36545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通知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19959" y="4124380"/>
            <a:ext cx="219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当有新的菜品时可以推送给住客，让住客实时掌握最新的茶品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183582" y="37859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菜谱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896887" y="4208958"/>
            <a:ext cx="193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包含各种餐饮菜谱，直接通过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506542" y="4155321"/>
            <a:ext cx="22146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0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863655" y="207801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中庭下午茶</a:t>
            </a:r>
          </a:p>
          <a:p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47" y="869614"/>
            <a:ext cx="2553285" cy="4783216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5415280" y="205636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164640" y="16727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全景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877946" y="2100358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720°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全景查看场所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64640" y="27650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分享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77945" y="3188055"/>
            <a:ext cx="193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可以将内容分享到微信、微博等各大社交平台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487600" y="3134418"/>
            <a:ext cx="22146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524852" y="217947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519959" y="17661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详情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5795" y="2235999"/>
            <a:ext cx="204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包含图文及视频全方位介绍，通过手机就能获知各种茶品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99318" y="3107827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94425" y="2694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评论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00261" y="3164357"/>
            <a:ext cx="219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对下午茶进行评论，和其它住客沟通交流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519016" y="406785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514123" y="36545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通知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19959" y="4124380"/>
            <a:ext cx="219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当有新的茶品时可以推送给住客，让住客实时掌握最新的茶品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00" y="1669645"/>
            <a:ext cx="1788135" cy="31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947620" y="2488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儿童绘本馆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415280" y="205636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164640" y="16727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全景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877946" y="2100358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720°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全景查看场所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64640" y="27650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分享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77945" y="3188055"/>
            <a:ext cx="193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可以将内容分享到微信、微博等各大社交平台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487600" y="3134418"/>
            <a:ext cx="22146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524852" y="217947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519959" y="17661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详情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5795" y="2235999"/>
            <a:ext cx="204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包含图文及视频全方位介绍，通过手机就能查看所有内容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499318" y="3107827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94425" y="2694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评论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00261" y="3164357"/>
            <a:ext cx="219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对画室进行评论，和其它住客沟通交流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1519016" y="406785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514123" y="36545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19959" y="4124380"/>
            <a:ext cx="219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当有新的活动时直接推送给住客，住客可以直接通过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报名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512074" y="934218"/>
            <a:ext cx="2348937" cy="4400400"/>
            <a:chOff x="886658" y="1072655"/>
            <a:chExt cx="2593033" cy="4857679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58" y="1072655"/>
              <a:ext cx="2593033" cy="485767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007" y="1879858"/>
              <a:ext cx="1820439" cy="3236336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7164640" y="37740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安排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77945" y="4197008"/>
            <a:ext cx="193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查看近期画室活动和安排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487600" y="4143371"/>
            <a:ext cx="22146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 b="66415"/>
          <a:stretch/>
        </p:blipFill>
        <p:spPr>
          <a:xfrm>
            <a:off x="-5974" y="0"/>
            <a:ext cx="9152133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72149" y="279883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直接搜索所有公寓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71889" y="1225496"/>
            <a:ext cx="2473559" cy="4633862"/>
            <a:chOff x="501429" y="1916893"/>
            <a:chExt cx="2157376" cy="404153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29" y="1916893"/>
              <a:ext cx="2157376" cy="404153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40" y="2589715"/>
              <a:ext cx="1514585" cy="2692595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6903975" y="293733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查看房型后预定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72149" y="3728032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公寓列表一键预订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0104" y="1996926"/>
            <a:ext cx="1747855" cy="34416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88" y="1225496"/>
            <a:ext cx="2459919" cy="460831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72149" y="472260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72149" y="3266381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自动显示最近公寓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预定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07087" y="354053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一键预约看房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8" b="42138"/>
          <a:stretch/>
        </p:blipFill>
        <p:spPr>
          <a:xfrm>
            <a:off x="0" y="0"/>
            <a:ext cx="917211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5" y="1050449"/>
            <a:ext cx="2304711" cy="482991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973163" y="17841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返回公寓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613116" y="2162172"/>
            <a:ext cx="13264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858817" y="2359804"/>
            <a:ext cx="14670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一键导航至公寓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本地语言地址显示</a:t>
            </a: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本地语言语音播放地址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9982" y="2964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自动翻译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21" y="2065655"/>
            <a:ext cx="2194244" cy="41106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908" y="2751651"/>
            <a:ext cx="1540469" cy="2738612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5200328" y="3333390"/>
            <a:ext cx="16002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8117" y="3465404"/>
            <a:ext cx="20587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余种主流语言翻译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自动使用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翻译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无法连接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Google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时调用当地可支持的翻译系统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字、词、句多种翻译模式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特色功能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0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8" b="42138"/>
          <a:stretch/>
        </p:blipFill>
        <p:spPr>
          <a:xfrm>
            <a:off x="0" y="0"/>
            <a:ext cx="917211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5" y="1167010"/>
            <a:ext cx="1689099" cy="482991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491498" y="17957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实时航班信息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39340" y="2162172"/>
            <a:ext cx="16002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488944" y="2251568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对接飞常准等</a:t>
            </a:r>
            <a:r>
              <a:rPr lang="en-US" altLang="zh-CN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实时全球航班数据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一键查询实时航班信息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航班号、航空公司多种查询方式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60954" y="30960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自动导航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83" y="2359804"/>
            <a:ext cx="1834522" cy="3844123"/>
          </a:xfrm>
          <a:prstGeom prst="rect">
            <a:avLst/>
          </a:prstGeom>
        </p:spPr>
      </p:pic>
      <p:cxnSp>
        <p:nvCxnSpPr>
          <p:cNvPr id="22" name="直接连接符 21"/>
          <p:cNvCxnSpPr/>
          <p:nvPr/>
        </p:nvCxnSpPr>
        <p:spPr>
          <a:xfrm>
            <a:off x="5060673" y="3471116"/>
            <a:ext cx="191690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960954" y="3561696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自动定位客人所在位置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公交、自驾、步行三种导航方式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跟随手机系统语言显示地图</a:t>
            </a:r>
            <a:endParaRPr lang="zh-CN" altLang="en-US" sz="10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62309" y="4576716"/>
            <a:ext cx="1124719" cy="2107002"/>
            <a:chOff x="3570925" y="3368243"/>
            <a:chExt cx="2194244" cy="411060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925" y="3368243"/>
              <a:ext cx="2194244" cy="4110605"/>
            </a:xfrm>
            <a:prstGeom prst="rect">
              <a:avLst/>
            </a:prstGeom>
          </p:spPr>
        </p:pic>
        <p:sp>
          <p:nvSpPr>
            <p:cNvPr id="17" name="Rectangle 72"/>
            <p:cNvSpPr/>
            <p:nvPr/>
          </p:nvSpPr>
          <p:spPr>
            <a:xfrm>
              <a:off x="3900142" y="4055932"/>
              <a:ext cx="1535809" cy="2724430"/>
            </a:xfrm>
            <a:prstGeom prst="rect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特色功能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8" b="42138"/>
          <a:stretch/>
        </p:blipFill>
        <p:spPr>
          <a:xfrm>
            <a:off x="0" y="0"/>
            <a:ext cx="9172114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29277" y="1729801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远程开锁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360812" y="1914467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729277" y="26341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智能场景设定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60812" y="2804422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729277" y="35197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实时状态查看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360812" y="3675582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729277" y="42600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智能节能系统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360812" y="4401512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729277" y="48973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一键唤醒设备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360812" y="5024381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729277" y="210200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手机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储存安全电子密钥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通过网络任意地点开锁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729277" y="2976666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人性化场景设定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自定义设置设备状态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29277" y="386205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温湿度实时显示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任意地点查看房间状态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29277" y="4605927"/>
            <a:ext cx="1851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房间无人时自动切换设备状态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29276" y="5276173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一键开启、关闭所有设备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19210" y="1239804"/>
            <a:ext cx="2593033" cy="4857679"/>
            <a:chOff x="2430940" y="1105575"/>
            <a:chExt cx="2593033" cy="485767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940" y="1105575"/>
              <a:ext cx="2593033" cy="4857679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289" y="1912778"/>
              <a:ext cx="1820439" cy="3236336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智能客控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837655" y="1243273"/>
            <a:ext cx="2593033" cy="4857679"/>
            <a:chOff x="2430940" y="1105575"/>
            <a:chExt cx="2593033" cy="4857679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940" y="1105575"/>
              <a:ext cx="2593033" cy="4857679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289" y="1912778"/>
              <a:ext cx="1820439" cy="3236336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3718440" y="1246742"/>
            <a:ext cx="2593033" cy="4857679"/>
            <a:chOff x="2430940" y="1105575"/>
            <a:chExt cx="2593033" cy="485767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940" y="1105575"/>
              <a:ext cx="2593033" cy="4857679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289" y="1912778"/>
              <a:ext cx="1820439" cy="323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63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7902" y="686468"/>
            <a:ext cx="2743200" cy="613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版本历史</a:t>
            </a:r>
            <a:endParaRPr 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5"/>
          <p:cNvGrpSpPr>
            <a:grpSpLocks noChangeAspect="1"/>
          </p:cNvGrpSpPr>
          <p:nvPr/>
        </p:nvGrpSpPr>
        <p:grpSpPr bwMode="auto">
          <a:xfrm>
            <a:off x="413622" y="4064751"/>
            <a:ext cx="8395900" cy="554142"/>
            <a:chOff x="775" y="1483"/>
            <a:chExt cx="4212" cy="278"/>
          </a:xfrm>
        </p:grpSpPr>
        <p:sp>
          <p:nvSpPr>
            <p:cNvPr id="9" name="AutoShape 4"/>
            <p:cNvSpPr>
              <a:spLocks noChangeAspect="1" noChangeArrowheads="1" noTextEdit="1"/>
            </p:cNvSpPr>
            <p:nvPr/>
          </p:nvSpPr>
          <p:spPr bwMode="auto">
            <a:xfrm>
              <a:off x="775" y="1483"/>
              <a:ext cx="4210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766" y="1507"/>
              <a:ext cx="1221" cy="254"/>
            </a:xfrm>
            <a:custGeom>
              <a:avLst/>
              <a:gdLst>
                <a:gd name="T0" fmla="*/ 202 w 517"/>
                <a:gd name="T1" fmla="*/ 67 h 108"/>
                <a:gd name="T2" fmla="*/ 3 w 517"/>
                <a:gd name="T3" fmla="*/ 67 h 108"/>
                <a:gd name="T4" fmla="*/ 0 w 517"/>
                <a:gd name="T5" fmla="*/ 73 h 108"/>
                <a:gd name="T6" fmla="*/ 10 w 517"/>
                <a:gd name="T7" fmla="*/ 73 h 108"/>
                <a:gd name="T8" fmla="*/ 50 w 517"/>
                <a:gd name="T9" fmla="*/ 73 h 108"/>
                <a:gd name="T10" fmla="*/ 80 w 517"/>
                <a:gd name="T11" fmla="*/ 73 h 108"/>
                <a:gd name="T12" fmla="*/ 120 w 517"/>
                <a:gd name="T13" fmla="*/ 73 h 108"/>
                <a:gd name="T14" fmla="*/ 150 w 517"/>
                <a:gd name="T15" fmla="*/ 73 h 108"/>
                <a:gd name="T16" fmla="*/ 190 w 517"/>
                <a:gd name="T17" fmla="*/ 73 h 108"/>
                <a:gd name="T18" fmla="*/ 205 w 517"/>
                <a:gd name="T19" fmla="*/ 73 h 108"/>
                <a:gd name="T20" fmla="*/ 202 w 517"/>
                <a:gd name="T21" fmla="*/ 67 h 108"/>
                <a:gd name="T22" fmla="*/ 439 w 517"/>
                <a:gd name="T23" fmla="*/ 0 h 108"/>
                <a:gd name="T24" fmla="*/ 439 w 517"/>
                <a:gd name="T25" fmla="*/ 27 h 108"/>
                <a:gd name="T26" fmla="*/ 439 w 517"/>
                <a:gd name="T27" fmla="*/ 27 h 108"/>
                <a:gd name="T28" fmla="*/ 439 w 517"/>
                <a:gd name="T29" fmla="*/ 67 h 108"/>
                <a:gd name="T30" fmla="*/ 309 w 517"/>
                <a:gd name="T31" fmla="*/ 67 h 108"/>
                <a:gd name="T32" fmla="*/ 306 w 517"/>
                <a:gd name="T33" fmla="*/ 73 h 108"/>
                <a:gd name="T34" fmla="*/ 410 w 517"/>
                <a:gd name="T35" fmla="*/ 73 h 108"/>
                <a:gd name="T36" fmla="*/ 439 w 517"/>
                <a:gd name="T37" fmla="*/ 73 h 108"/>
                <a:gd name="T38" fmla="*/ 439 w 517"/>
                <a:gd name="T39" fmla="*/ 88 h 108"/>
                <a:gd name="T40" fmla="*/ 439 w 517"/>
                <a:gd name="T41" fmla="*/ 108 h 108"/>
                <a:gd name="T42" fmla="*/ 517 w 517"/>
                <a:gd name="T43" fmla="*/ 54 h 108"/>
                <a:gd name="T44" fmla="*/ 439 w 517"/>
                <a:gd name="T4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7" h="108">
                  <a:moveTo>
                    <a:pt x="202" y="67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9"/>
                    <a:pt x="1" y="71"/>
                    <a:pt x="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90" y="73"/>
                    <a:pt x="190" y="73"/>
                    <a:pt x="190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1"/>
                    <a:pt x="203" y="69"/>
                    <a:pt x="202" y="67"/>
                  </a:cubicBezTo>
                  <a:moveTo>
                    <a:pt x="439" y="0"/>
                  </a:moveTo>
                  <a:cubicBezTo>
                    <a:pt x="439" y="27"/>
                    <a:pt x="439" y="27"/>
                    <a:pt x="439" y="27"/>
                  </a:cubicBezTo>
                  <a:cubicBezTo>
                    <a:pt x="439" y="27"/>
                    <a:pt x="439" y="27"/>
                    <a:pt x="439" y="27"/>
                  </a:cubicBezTo>
                  <a:cubicBezTo>
                    <a:pt x="439" y="67"/>
                    <a:pt x="439" y="67"/>
                    <a:pt x="439" y="67"/>
                  </a:cubicBezTo>
                  <a:cubicBezTo>
                    <a:pt x="309" y="67"/>
                    <a:pt x="309" y="67"/>
                    <a:pt x="309" y="67"/>
                  </a:cubicBezTo>
                  <a:cubicBezTo>
                    <a:pt x="309" y="69"/>
                    <a:pt x="308" y="71"/>
                    <a:pt x="306" y="73"/>
                  </a:cubicBezTo>
                  <a:cubicBezTo>
                    <a:pt x="410" y="73"/>
                    <a:pt x="410" y="73"/>
                    <a:pt x="410" y="73"/>
                  </a:cubicBezTo>
                  <a:cubicBezTo>
                    <a:pt x="439" y="73"/>
                    <a:pt x="439" y="73"/>
                    <a:pt x="439" y="73"/>
                  </a:cubicBezTo>
                  <a:cubicBezTo>
                    <a:pt x="439" y="88"/>
                    <a:pt x="439" y="88"/>
                    <a:pt x="439" y="88"/>
                  </a:cubicBezTo>
                  <a:cubicBezTo>
                    <a:pt x="439" y="108"/>
                    <a:pt x="439" y="108"/>
                    <a:pt x="439" y="108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439" y="0"/>
                    <a:pt x="439" y="0"/>
                    <a:pt x="439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794" y="1665"/>
              <a:ext cx="555" cy="14"/>
            </a:xfrm>
            <a:custGeom>
              <a:avLst/>
              <a:gdLst>
                <a:gd name="T0" fmla="*/ 232 w 235"/>
                <a:gd name="T1" fmla="*/ 0 h 6"/>
                <a:gd name="T2" fmla="*/ 0 w 235"/>
                <a:gd name="T3" fmla="*/ 0 h 6"/>
                <a:gd name="T4" fmla="*/ 0 w 235"/>
                <a:gd name="T5" fmla="*/ 6 h 6"/>
                <a:gd name="T6" fmla="*/ 11 w 235"/>
                <a:gd name="T7" fmla="*/ 6 h 6"/>
                <a:gd name="T8" fmla="*/ 41 w 235"/>
                <a:gd name="T9" fmla="*/ 6 h 6"/>
                <a:gd name="T10" fmla="*/ 81 w 235"/>
                <a:gd name="T11" fmla="*/ 6 h 6"/>
                <a:gd name="T12" fmla="*/ 111 w 235"/>
                <a:gd name="T13" fmla="*/ 6 h 6"/>
                <a:gd name="T14" fmla="*/ 151 w 235"/>
                <a:gd name="T15" fmla="*/ 6 h 6"/>
                <a:gd name="T16" fmla="*/ 181 w 235"/>
                <a:gd name="T17" fmla="*/ 6 h 6"/>
                <a:gd name="T18" fmla="*/ 221 w 235"/>
                <a:gd name="T19" fmla="*/ 6 h 6"/>
                <a:gd name="T20" fmla="*/ 235 w 235"/>
                <a:gd name="T21" fmla="*/ 6 h 6"/>
                <a:gd name="T22" fmla="*/ 232 w 23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" h="6">
                  <a:moveTo>
                    <a:pt x="2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35" y="6"/>
                    <a:pt x="235" y="6"/>
                    <a:pt x="235" y="6"/>
                  </a:cubicBezTo>
                  <a:cubicBezTo>
                    <a:pt x="233" y="4"/>
                    <a:pt x="232" y="2"/>
                    <a:pt x="232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1588" y="1665"/>
              <a:ext cx="484" cy="14"/>
            </a:xfrm>
            <a:custGeom>
              <a:avLst/>
              <a:gdLst>
                <a:gd name="T0" fmla="*/ 202 w 205"/>
                <a:gd name="T1" fmla="*/ 0 h 6"/>
                <a:gd name="T2" fmla="*/ 3 w 205"/>
                <a:gd name="T3" fmla="*/ 0 h 6"/>
                <a:gd name="T4" fmla="*/ 0 w 205"/>
                <a:gd name="T5" fmla="*/ 6 h 6"/>
                <a:gd name="T6" fmla="*/ 11 w 205"/>
                <a:gd name="T7" fmla="*/ 6 h 6"/>
                <a:gd name="T8" fmla="*/ 52 w 205"/>
                <a:gd name="T9" fmla="*/ 6 h 6"/>
                <a:gd name="T10" fmla="*/ 81 w 205"/>
                <a:gd name="T11" fmla="*/ 6 h 6"/>
                <a:gd name="T12" fmla="*/ 122 w 205"/>
                <a:gd name="T13" fmla="*/ 6 h 6"/>
                <a:gd name="T14" fmla="*/ 152 w 205"/>
                <a:gd name="T15" fmla="*/ 6 h 6"/>
                <a:gd name="T16" fmla="*/ 192 w 205"/>
                <a:gd name="T17" fmla="*/ 6 h 6"/>
                <a:gd name="T18" fmla="*/ 205 w 205"/>
                <a:gd name="T19" fmla="*/ 6 h 6"/>
                <a:gd name="T20" fmla="*/ 202 w 205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6">
                  <a:moveTo>
                    <a:pt x="2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4" y="4"/>
                    <a:pt x="203" y="2"/>
                    <a:pt x="202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313" y="1665"/>
              <a:ext cx="487" cy="14"/>
            </a:xfrm>
            <a:custGeom>
              <a:avLst/>
              <a:gdLst>
                <a:gd name="T0" fmla="*/ 203 w 206"/>
                <a:gd name="T1" fmla="*/ 0 h 6"/>
                <a:gd name="T2" fmla="*/ 3 w 206"/>
                <a:gd name="T3" fmla="*/ 0 h 6"/>
                <a:gd name="T4" fmla="*/ 0 w 206"/>
                <a:gd name="T5" fmla="*/ 6 h 6"/>
                <a:gd name="T6" fmla="*/ 11 w 206"/>
                <a:gd name="T7" fmla="*/ 6 h 6"/>
                <a:gd name="T8" fmla="*/ 52 w 206"/>
                <a:gd name="T9" fmla="*/ 6 h 6"/>
                <a:gd name="T10" fmla="*/ 81 w 206"/>
                <a:gd name="T11" fmla="*/ 6 h 6"/>
                <a:gd name="T12" fmla="*/ 122 w 206"/>
                <a:gd name="T13" fmla="*/ 6 h 6"/>
                <a:gd name="T14" fmla="*/ 151 w 206"/>
                <a:gd name="T15" fmla="*/ 6 h 6"/>
                <a:gd name="T16" fmla="*/ 192 w 206"/>
                <a:gd name="T17" fmla="*/ 6 h 6"/>
                <a:gd name="T18" fmla="*/ 206 w 206"/>
                <a:gd name="T19" fmla="*/ 6 h 6"/>
                <a:gd name="T20" fmla="*/ 203 w 206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6">
                  <a:moveTo>
                    <a:pt x="20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206" y="6"/>
                    <a:pt x="206" y="6"/>
                    <a:pt x="206" y="6"/>
                  </a:cubicBezTo>
                  <a:cubicBezTo>
                    <a:pt x="205" y="4"/>
                    <a:pt x="204" y="2"/>
                    <a:pt x="203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041" y="1665"/>
              <a:ext cx="484" cy="14"/>
            </a:xfrm>
            <a:custGeom>
              <a:avLst/>
              <a:gdLst>
                <a:gd name="T0" fmla="*/ 202 w 205"/>
                <a:gd name="T1" fmla="*/ 0 h 6"/>
                <a:gd name="T2" fmla="*/ 3 w 205"/>
                <a:gd name="T3" fmla="*/ 0 h 6"/>
                <a:gd name="T4" fmla="*/ 0 w 205"/>
                <a:gd name="T5" fmla="*/ 6 h 6"/>
                <a:gd name="T6" fmla="*/ 10 w 205"/>
                <a:gd name="T7" fmla="*/ 6 h 6"/>
                <a:gd name="T8" fmla="*/ 50 w 205"/>
                <a:gd name="T9" fmla="*/ 6 h 6"/>
                <a:gd name="T10" fmla="*/ 80 w 205"/>
                <a:gd name="T11" fmla="*/ 6 h 6"/>
                <a:gd name="T12" fmla="*/ 120 w 205"/>
                <a:gd name="T13" fmla="*/ 6 h 6"/>
                <a:gd name="T14" fmla="*/ 150 w 205"/>
                <a:gd name="T15" fmla="*/ 6 h 6"/>
                <a:gd name="T16" fmla="*/ 191 w 205"/>
                <a:gd name="T17" fmla="*/ 6 h 6"/>
                <a:gd name="T18" fmla="*/ 205 w 205"/>
                <a:gd name="T19" fmla="*/ 6 h 6"/>
                <a:gd name="T20" fmla="*/ 202 w 205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6">
                  <a:moveTo>
                    <a:pt x="20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91" y="6"/>
                    <a:pt x="191" y="6"/>
                    <a:pt x="191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4" y="4"/>
                    <a:pt x="203" y="2"/>
                    <a:pt x="202" y="0"/>
                  </a:cubicBezTo>
                </a:path>
              </a:pathLst>
            </a:custGeom>
            <a:solidFill>
              <a:srgbClr val="EA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803" y="1490"/>
              <a:ext cx="184" cy="255"/>
            </a:xfrm>
            <a:custGeom>
              <a:avLst/>
              <a:gdLst>
                <a:gd name="T0" fmla="*/ 0 w 184"/>
                <a:gd name="T1" fmla="*/ 255 h 255"/>
                <a:gd name="T2" fmla="*/ 184 w 184"/>
                <a:gd name="T3" fmla="*/ 127 h 255"/>
                <a:gd name="T4" fmla="*/ 0 w 184"/>
                <a:gd name="T5" fmla="*/ 0 h 255"/>
                <a:gd name="T6" fmla="*/ 0 w 184"/>
                <a:gd name="T7" fmla="*/ 80 h 255"/>
                <a:gd name="T8" fmla="*/ 0 w 184"/>
                <a:gd name="T9" fmla="*/ 175 h 255"/>
                <a:gd name="T10" fmla="*/ 0 w 184"/>
                <a:gd name="T11" fmla="*/ 208 h 255"/>
                <a:gd name="T12" fmla="*/ 0 w 184"/>
                <a:gd name="T13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55">
                  <a:moveTo>
                    <a:pt x="0" y="255"/>
                  </a:moveTo>
                  <a:lnTo>
                    <a:pt x="184" y="127"/>
                  </a:lnTo>
                  <a:lnTo>
                    <a:pt x="0" y="0"/>
                  </a:lnTo>
                  <a:lnTo>
                    <a:pt x="0" y="80"/>
                  </a:lnTo>
                  <a:lnTo>
                    <a:pt x="0" y="175"/>
                  </a:lnTo>
                  <a:lnTo>
                    <a:pt x="0" y="208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F47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732" y="1514"/>
              <a:ext cx="154" cy="151"/>
            </a:xfrm>
            <a:custGeom>
              <a:avLst/>
              <a:gdLst>
                <a:gd name="T0" fmla="*/ 104 w 154"/>
                <a:gd name="T1" fmla="*/ 0 h 151"/>
                <a:gd name="T2" fmla="*/ 71 w 154"/>
                <a:gd name="T3" fmla="*/ 47 h 151"/>
                <a:gd name="T4" fmla="*/ 71 w 154"/>
                <a:gd name="T5" fmla="*/ 56 h 151"/>
                <a:gd name="T6" fmla="*/ 66 w 154"/>
                <a:gd name="T7" fmla="*/ 56 h 151"/>
                <a:gd name="T8" fmla="*/ 0 w 154"/>
                <a:gd name="T9" fmla="*/ 151 h 151"/>
                <a:gd name="T10" fmla="*/ 71 w 154"/>
                <a:gd name="T11" fmla="*/ 151 h 151"/>
                <a:gd name="T12" fmla="*/ 154 w 154"/>
                <a:gd name="T13" fmla="*/ 33 h 151"/>
                <a:gd name="T14" fmla="*/ 104 w 154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151">
                  <a:moveTo>
                    <a:pt x="104" y="0"/>
                  </a:moveTo>
                  <a:lnTo>
                    <a:pt x="71" y="47"/>
                  </a:lnTo>
                  <a:lnTo>
                    <a:pt x="71" y="56"/>
                  </a:lnTo>
                  <a:lnTo>
                    <a:pt x="66" y="56"/>
                  </a:lnTo>
                  <a:lnTo>
                    <a:pt x="0" y="151"/>
                  </a:lnTo>
                  <a:lnTo>
                    <a:pt x="71" y="151"/>
                  </a:lnTo>
                  <a:lnTo>
                    <a:pt x="154" y="3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4879" y="1591"/>
              <a:ext cx="108" cy="102"/>
            </a:xfrm>
            <a:custGeom>
              <a:avLst/>
              <a:gdLst>
                <a:gd name="T0" fmla="*/ 0 w 108"/>
                <a:gd name="T1" fmla="*/ 102 h 102"/>
                <a:gd name="T2" fmla="*/ 108 w 108"/>
                <a:gd name="T3" fmla="*/ 26 h 102"/>
                <a:gd name="T4" fmla="*/ 70 w 108"/>
                <a:gd name="T5" fmla="*/ 0 h 102"/>
                <a:gd name="T6" fmla="*/ 0 w 10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02">
                  <a:moveTo>
                    <a:pt x="0" y="102"/>
                  </a:moveTo>
                  <a:lnTo>
                    <a:pt x="108" y="26"/>
                  </a:lnTo>
                  <a:lnTo>
                    <a:pt x="7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777" y="1570"/>
              <a:ext cx="660" cy="95"/>
            </a:xfrm>
            <a:prstGeom prst="rect">
              <a:avLst/>
            </a:prstGeom>
            <a:solidFill>
              <a:srgbClr val="2E9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777" y="1570"/>
              <a:ext cx="660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803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969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4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113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1300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0 w 134"/>
                <a:gd name="T3" fmla="*/ 95 h 95"/>
                <a:gd name="T4" fmla="*/ 0 w 134"/>
                <a:gd name="T5" fmla="*/ 95 h 95"/>
                <a:gd name="T6" fmla="*/ 66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0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27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1300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0 w 134"/>
                <a:gd name="T3" fmla="*/ 95 h 95"/>
                <a:gd name="T4" fmla="*/ 0 w 134"/>
                <a:gd name="T5" fmla="*/ 95 h 95"/>
                <a:gd name="T6" fmla="*/ 66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0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503" y="1570"/>
              <a:ext cx="659" cy="95"/>
            </a:xfrm>
            <a:prstGeom prst="rect">
              <a:avLst/>
            </a:pr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503" y="1570"/>
              <a:ext cx="65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1529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1529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169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185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202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4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C04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202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4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2228" y="1570"/>
              <a:ext cx="659" cy="95"/>
            </a:xfrm>
            <a:prstGeom prst="rect">
              <a:avLst/>
            </a:prstGeom>
            <a:solidFill>
              <a:srgbClr val="FDD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2228" y="1570"/>
              <a:ext cx="659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225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2254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241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258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71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2750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CB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2750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2951" y="1570"/>
              <a:ext cx="661" cy="95"/>
            </a:xfrm>
            <a:prstGeom prst="rect">
              <a:avLst/>
            </a:pr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2951" y="1570"/>
              <a:ext cx="661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297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9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9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2979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9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9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1"/>
            <p:cNvSpPr>
              <a:spLocks/>
            </p:cNvSpPr>
            <p:nvPr/>
          </p:nvSpPr>
          <p:spPr bwMode="auto">
            <a:xfrm>
              <a:off x="3145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68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2"/>
            <p:cNvSpPr>
              <a:spLocks/>
            </p:cNvSpPr>
            <p:nvPr/>
          </p:nvSpPr>
          <p:spPr bwMode="auto">
            <a:xfrm>
              <a:off x="3310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8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3475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4A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4"/>
            <p:cNvSpPr>
              <a:spLocks/>
            </p:cNvSpPr>
            <p:nvPr/>
          </p:nvSpPr>
          <p:spPr bwMode="auto">
            <a:xfrm>
              <a:off x="3475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71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676" y="1570"/>
              <a:ext cx="662" cy="95"/>
            </a:xfrm>
            <a:prstGeom prst="rect">
              <a:avLst/>
            </a:prstGeom>
            <a:solidFill>
              <a:srgbClr val="44B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676" y="1570"/>
              <a:ext cx="662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7"/>
            <p:cNvSpPr>
              <a:spLocks/>
            </p:cNvSpPr>
            <p:nvPr/>
          </p:nvSpPr>
          <p:spPr bwMode="auto">
            <a:xfrm>
              <a:off x="3702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8"/>
            <p:cNvSpPr>
              <a:spLocks/>
            </p:cNvSpPr>
            <p:nvPr/>
          </p:nvSpPr>
          <p:spPr bwMode="auto">
            <a:xfrm>
              <a:off x="3702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9"/>
            <p:cNvSpPr>
              <a:spLocks/>
            </p:cNvSpPr>
            <p:nvPr/>
          </p:nvSpPr>
          <p:spPr bwMode="auto">
            <a:xfrm>
              <a:off x="3867" y="1570"/>
              <a:ext cx="138" cy="95"/>
            </a:xfrm>
            <a:custGeom>
              <a:avLst/>
              <a:gdLst>
                <a:gd name="T0" fmla="*/ 138 w 138"/>
                <a:gd name="T1" fmla="*/ 0 h 95"/>
                <a:gd name="T2" fmla="*/ 71 w 138"/>
                <a:gd name="T3" fmla="*/ 95 h 95"/>
                <a:gd name="T4" fmla="*/ 0 w 138"/>
                <a:gd name="T5" fmla="*/ 95 h 95"/>
                <a:gd name="T6" fmla="*/ 67 w 138"/>
                <a:gd name="T7" fmla="*/ 0 h 95"/>
                <a:gd name="T8" fmla="*/ 138 w 138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5">
                  <a:moveTo>
                    <a:pt x="138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7" y="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0"/>
            <p:cNvSpPr>
              <a:spLocks/>
            </p:cNvSpPr>
            <p:nvPr/>
          </p:nvSpPr>
          <p:spPr bwMode="auto">
            <a:xfrm>
              <a:off x="4035" y="1570"/>
              <a:ext cx="135" cy="95"/>
            </a:xfrm>
            <a:custGeom>
              <a:avLst/>
              <a:gdLst>
                <a:gd name="T0" fmla="*/ 135 w 135"/>
                <a:gd name="T1" fmla="*/ 0 h 95"/>
                <a:gd name="T2" fmla="*/ 69 w 135"/>
                <a:gd name="T3" fmla="*/ 95 h 95"/>
                <a:gd name="T4" fmla="*/ 0 w 135"/>
                <a:gd name="T5" fmla="*/ 95 h 95"/>
                <a:gd name="T6" fmla="*/ 64 w 135"/>
                <a:gd name="T7" fmla="*/ 0 h 95"/>
                <a:gd name="T8" fmla="*/ 135 w 135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5">
                  <a:moveTo>
                    <a:pt x="135" y="0"/>
                  </a:moveTo>
                  <a:lnTo>
                    <a:pt x="69" y="95"/>
                  </a:lnTo>
                  <a:lnTo>
                    <a:pt x="0" y="95"/>
                  </a:lnTo>
                  <a:lnTo>
                    <a:pt x="64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1"/>
            <p:cNvSpPr>
              <a:spLocks/>
            </p:cNvSpPr>
            <p:nvPr/>
          </p:nvSpPr>
          <p:spPr bwMode="auto">
            <a:xfrm>
              <a:off x="4201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68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269B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2"/>
            <p:cNvSpPr>
              <a:spLocks/>
            </p:cNvSpPr>
            <p:nvPr/>
          </p:nvSpPr>
          <p:spPr bwMode="auto">
            <a:xfrm>
              <a:off x="4201" y="1570"/>
              <a:ext cx="134" cy="95"/>
            </a:xfrm>
            <a:custGeom>
              <a:avLst/>
              <a:gdLst>
                <a:gd name="T0" fmla="*/ 134 w 134"/>
                <a:gd name="T1" fmla="*/ 0 h 95"/>
                <a:gd name="T2" fmla="*/ 68 w 134"/>
                <a:gd name="T3" fmla="*/ 95 h 95"/>
                <a:gd name="T4" fmla="*/ 0 w 134"/>
                <a:gd name="T5" fmla="*/ 95 h 95"/>
                <a:gd name="T6" fmla="*/ 63 w 134"/>
                <a:gd name="T7" fmla="*/ 0 h 95"/>
                <a:gd name="T8" fmla="*/ 134 w 134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95">
                  <a:moveTo>
                    <a:pt x="134" y="0"/>
                  </a:moveTo>
                  <a:lnTo>
                    <a:pt x="68" y="95"/>
                  </a:lnTo>
                  <a:lnTo>
                    <a:pt x="0" y="95"/>
                  </a:lnTo>
                  <a:lnTo>
                    <a:pt x="63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4375" y="1570"/>
              <a:ext cx="428" cy="95"/>
            </a:xfrm>
            <a:prstGeom prst="rect">
              <a:avLst/>
            </a:prstGeom>
            <a:solidFill>
              <a:srgbClr val="F47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4375" y="1570"/>
              <a:ext cx="428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5"/>
            <p:cNvSpPr>
              <a:spLocks/>
            </p:cNvSpPr>
            <p:nvPr/>
          </p:nvSpPr>
          <p:spPr bwMode="auto">
            <a:xfrm>
              <a:off x="4401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7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6"/>
            <p:cNvSpPr>
              <a:spLocks/>
            </p:cNvSpPr>
            <p:nvPr/>
          </p:nvSpPr>
          <p:spPr bwMode="auto">
            <a:xfrm>
              <a:off x="4401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7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7" y="0"/>
                  </a:lnTo>
                  <a:lnTo>
                    <a:pt x="1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7"/>
            <p:cNvSpPr>
              <a:spLocks/>
            </p:cNvSpPr>
            <p:nvPr/>
          </p:nvSpPr>
          <p:spPr bwMode="auto">
            <a:xfrm>
              <a:off x="4567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4732" y="1570"/>
              <a:ext cx="137" cy="95"/>
            </a:xfrm>
            <a:custGeom>
              <a:avLst/>
              <a:gdLst>
                <a:gd name="T0" fmla="*/ 137 w 137"/>
                <a:gd name="T1" fmla="*/ 0 h 95"/>
                <a:gd name="T2" fmla="*/ 71 w 137"/>
                <a:gd name="T3" fmla="*/ 95 h 95"/>
                <a:gd name="T4" fmla="*/ 0 w 137"/>
                <a:gd name="T5" fmla="*/ 95 h 95"/>
                <a:gd name="T6" fmla="*/ 66 w 137"/>
                <a:gd name="T7" fmla="*/ 0 h 95"/>
                <a:gd name="T8" fmla="*/ 137 w 137"/>
                <a:gd name="T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95">
                  <a:moveTo>
                    <a:pt x="137" y="0"/>
                  </a:moveTo>
                  <a:lnTo>
                    <a:pt x="71" y="95"/>
                  </a:lnTo>
                  <a:lnTo>
                    <a:pt x="0" y="95"/>
                  </a:lnTo>
                  <a:lnTo>
                    <a:pt x="66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DC5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9"/>
            <p:cNvSpPr>
              <a:spLocks/>
            </p:cNvSpPr>
            <p:nvPr/>
          </p:nvSpPr>
          <p:spPr bwMode="auto">
            <a:xfrm>
              <a:off x="2067" y="1483"/>
              <a:ext cx="253" cy="269"/>
            </a:xfrm>
            <a:custGeom>
              <a:avLst/>
              <a:gdLst>
                <a:gd name="T0" fmla="*/ 53 w 107"/>
                <a:gd name="T1" fmla="*/ 0 h 114"/>
                <a:gd name="T2" fmla="*/ 0 w 107"/>
                <a:gd name="T3" fmla="*/ 37 h 114"/>
                <a:gd name="T4" fmla="*/ 9 w 107"/>
                <a:gd name="T5" fmla="*/ 37 h 114"/>
                <a:gd name="T6" fmla="*/ 39 w 107"/>
                <a:gd name="T7" fmla="*/ 37 h 114"/>
                <a:gd name="T8" fmla="*/ 40 w 107"/>
                <a:gd name="T9" fmla="*/ 37 h 114"/>
                <a:gd name="T10" fmla="*/ 40 w 107"/>
                <a:gd name="T11" fmla="*/ 44 h 114"/>
                <a:gd name="T12" fmla="*/ 46 w 107"/>
                <a:gd name="T13" fmla="*/ 44 h 114"/>
                <a:gd name="T14" fmla="*/ 47 w 107"/>
                <a:gd name="T15" fmla="*/ 44 h 114"/>
                <a:gd name="T16" fmla="*/ 47 w 107"/>
                <a:gd name="T17" fmla="*/ 83 h 114"/>
                <a:gd name="T18" fmla="*/ 19 w 107"/>
                <a:gd name="T19" fmla="*/ 83 h 114"/>
                <a:gd name="T20" fmla="*/ 2 w 107"/>
                <a:gd name="T21" fmla="*/ 83 h 114"/>
                <a:gd name="T22" fmla="*/ 53 w 107"/>
                <a:gd name="T23" fmla="*/ 114 h 114"/>
                <a:gd name="T24" fmla="*/ 104 w 107"/>
                <a:gd name="T25" fmla="*/ 83 h 114"/>
                <a:gd name="T26" fmla="*/ 85 w 107"/>
                <a:gd name="T27" fmla="*/ 83 h 114"/>
                <a:gd name="T28" fmla="*/ 74 w 107"/>
                <a:gd name="T29" fmla="*/ 83 h 114"/>
                <a:gd name="T30" fmla="*/ 74 w 107"/>
                <a:gd name="T31" fmla="*/ 77 h 114"/>
                <a:gd name="T32" fmla="*/ 68 w 107"/>
                <a:gd name="T33" fmla="*/ 77 h 114"/>
                <a:gd name="T34" fmla="*/ 68 w 107"/>
                <a:gd name="T35" fmla="*/ 37 h 114"/>
                <a:gd name="T36" fmla="*/ 106 w 107"/>
                <a:gd name="T37" fmla="*/ 37 h 114"/>
                <a:gd name="T38" fmla="*/ 107 w 107"/>
                <a:gd name="T39" fmla="*/ 37 h 114"/>
                <a:gd name="T40" fmla="*/ 53 w 10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14">
                  <a:moveTo>
                    <a:pt x="53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12" y="102"/>
                    <a:pt x="31" y="114"/>
                    <a:pt x="53" y="114"/>
                  </a:cubicBezTo>
                  <a:cubicBezTo>
                    <a:pt x="75" y="114"/>
                    <a:pt x="94" y="102"/>
                    <a:pt x="10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3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2065" y="1587"/>
              <a:ext cx="113" cy="92"/>
            </a:xfrm>
            <a:custGeom>
              <a:avLst/>
              <a:gdLst>
                <a:gd name="T0" fmla="*/ 48 w 48"/>
                <a:gd name="T1" fmla="*/ 0 h 39"/>
                <a:gd name="T2" fmla="*/ 47 w 48"/>
                <a:gd name="T3" fmla="*/ 0 h 39"/>
                <a:gd name="T4" fmla="*/ 41 w 48"/>
                <a:gd name="T5" fmla="*/ 0 h 39"/>
                <a:gd name="T6" fmla="*/ 41 w 48"/>
                <a:gd name="T7" fmla="*/ 33 h 39"/>
                <a:gd name="T8" fmla="*/ 0 w 48"/>
                <a:gd name="T9" fmla="*/ 33 h 39"/>
                <a:gd name="T10" fmla="*/ 3 w 48"/>
                <a:gd name="T11" fmla="*/ 39 h 39"/>
                <a:gd name="T12" fmla="*/ 20 w 48"/>
                <a:gd name="T13" fmla="*/ 39 h 39"/>
                <a:gd name="T14" fmla="*/ 48 w 48"/>
                <a:gd name="T15" fmla="*/ 39 h 39"/>
                <a:gd name="T16" fmla="*/ 48 w 4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9">
                  <a:moveTo>
                    <a:pt x="48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2242" y="1665"/>
              <a:ext cx="78" cy="14"/>
            </a:xfrm>
            <a:custGeom>
              <a:avLst/>
              <a:gdLst>
                <a:gd name="T0" fmla="*/ 33 w 33"/>
                <a:gd name="T1" fmla="*/ 0 h 6"/>
                <a:gd name="T2" fmla="*/ 0 w 33"/>
                <a:gd name="T3" fmla="*/ 0 h 6"/>
                <a:gd name="T4" fmla="*/ 0 w 33"/>
                <a:gd name="T5" fmla="*/ 6 h 6"/>
                <a:gd name="T6" fmla="*/ 11 w 33"/>
                <a:gd name="T7" fmla="*/ 6 h 6"/>
                <a:gd name="T8" fmla="*/ 30 w 33"/>
                <a:gd name="T9" fmla="*/ 6 h 6"/>
                <a:gd name="T10" fmla="*/ 33 w 3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4"/>
                    <a:pt x="32" y="2"/>
                    <a:pt x="33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2"/>
            <p:cNvSpPr>
              <a:spLocks noEditPoints="1"/>
            </p:cNvSpPr>
            <p:nvPr/>
          </p:nvSpPr>
          <p:spPr bwMode="auto">
            <a:xfrm>
              <a:off x="2058" y="1570"/>
              <a:ext cx="104" cy="95"/>
            </a:xfrm>
            <a:custGeom>
              <a:avLst/>
              <a:gdLst>
                <a:gd name="T0" fmla="*/ 13 w 44"/>
                <a:gd name="T1" fmla="*/ 0 h 40"/>
                <a:gd name="T2" fmla="*/ 4 w 44"/>
                <a:gd name="T3" fmla="*/ 0 h 40"/>
                <a:gd name="T4" fmla="*/ 0 w 44"/>
                <a:gd name="T5" fmla="*/ 19 h 40"/>
                <a:gd name="T6" fmla="*/ 13 w 44"/>
                <a:gd name="T7" fmla="*/ 0 h 40"/>
                <a:gd name="T8" fmla="*/ 44 w 44"/>
                <a:gd name="T9" fmla="*/ 0 h 40"/>
                <a:gd name="T10" fmla="*/ 43 w 44"/>
                <a:gd name="T11" fmla="*/ 0 h 40"/>
                <a:gd name="T12" fmla="*/ 16 w 44"/>
                <a:gd name="T13" fmla="*/ 40 h 40"/>
                <a:gd name="T14" fmla="*/ 3 w 44"/>
                <a:gd name="T15" fmla="*/ 40 h 40"/>
                <a:gd name="T16" fmla="*/ 3 w 44"/>
                <a:gd name="T17" fmla="*/ 40 h 40"/>
                <a:gd name="T18" fmla="*/ 44 w 44"/>
                <a:gd name="T19" fmla="*/ 40 h 40"/>
                <a:gd name="T20" fmla="*/ 44 w 44"/>
                <a:gd name="T21" fmla="*/ 7 h 40"/>
                <a:gd name="T22" fmla="*/ 44 w 4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0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0" y="12"/>
                    <a:pt x="0" y="19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C0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3"/>
            <p:cNvSpPr>
              <a:spLocks/>
            </p:cNvSpPr>
            <p:nvPr/>
          </p:nvSpPr>
          <p:spPr bwMode="auto">
            <a:xfrm>
              <a:off x="2058" y="1570"/>
              <a:ext cx="101" cy="95"/>
            </a:xfrm>
            <a:custGeom>
              <a:avLst/>
              <a:gdLst>
                <a:gd name="T0" fmla="*/ 43 w 43"/>
                <a:gd name="T1" fmla="*/ 0 h 40"/>
                <a:gd name="T2" fmla="*/ 13 w 43"/>
                <a:gd name="T3" fmla="*/ 0 h 40"/>
                <a:gd name="T4" fmla="*/ 0 w 43"/>
                <a:gd name="T5" fmla="*/ 19 h 40"/>
                <a:gd name="T6" fmla="*/ 0 w 43"/>
                <a:gd name="T7" fmla="*/ 20 h 40"/>
                <a:gd name="T8" fmla="*/ 3 w 43"/>
                <a:gd name="T9" fmla="*/ 40 h 40"/>
                <a:gd name="T10" fmla="*/ 16 w 43"/>
                <a:gd name="T11" fmla="*/ 40 h 40"/>
                <a:gd name="T12" fmla="*/ 43 w 4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0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1" y="33"/>
                    <a:pt x="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32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4"/>
            <p:cNvSpPr>
              <a:spLocks/>
            </p:cNvSpPr>
            <p:nvPr/>
          </p:nvSpPr>
          <p:spPr bwMode="auto">
            <a:xfrm>
              <a:off x="2228" y="1570"/>
              <a:ext cx="92" cy="95"/>
            </a:xfrm>
            <a:custGeom>
              <a:avLst/>
              <a:gdLst>
                <a:gd name="T0" fmla="*/ 90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90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90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EA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2228" y="1570"/>
              <a:ext cx="92" cy="95"/>
            </a:xfrm>
            <a:custGeom>
              <a:avLst/>
              <a:gdLst>
                <a:gd name="T0" fmla="*/ 90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90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90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2254" y="1570"/>
              <a:ext cx="73" cy="95"/>
            </a:xfrm>
            <a:custGeom>
              <a:avLst/>
              <a:gdLst>
                <a:gd name="T0" fmla="*/ 28 w 31"/>
                <a:gd name="T1" fmla="*/ 0 h 40"/>
                <a:gd name="T2" fmla="*/ 27 w 31"/>
                <a:gd name="T3" fmla="*/ 0 h 40"/>
                <a:gd name="T4" fmla="*/ 0 w 31"/>
                <a:gd name="T5" fmla="*/ 40 h 40"/>
                <a:gd name="T6" fmla="*/ 28 w 31"/>
                <a:gd name="T7" fmla="*/ 40 h 40"/>
                <a:gd name="T8" fmla="*/ 31 w 31"/>
                <a:gd name="T9" fmla="*/ 20 h 40"/>
                <a:gd name="T10" fmla="*/ 28 w 31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0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3"/>
                    <a:pt x="31" y="27"/>
                    <a:pt x="31" y="20"/>
                  </a:cubicBezTo>
                  <a:cubicBezTo>
                    <a:pt x="31" y="13"/>
                    <a:pt x="30" y="6"/>
                    <a:pt x="28" y="0"/>
                  </a:cubicBezTo>
                </a:path>
              </a:pathLst>
            </a:custGeom>
            <a:solidFill>
              <a:srgbClr val="95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Oval 67"/>
            <p:cNvSpPr>
              <a:spLocks noChangeArrowheads="1"/>
            </p:cNvSpPr>
            <p:nvPr/>
          </p:nvSpPr>
          <p:spPr bwMode="auto">
            <a:xfrm>
              <a:off x="2077" y="1502"/>
              <a:ext cx="231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Oval 68"/>
            <p:cNvSpPr>
              <a:spLocks noChangeArrowheads="1"/>
            </p:cNvSpPr>
            <p:nvPr/>
          </p:nvSpPr>
          <p:spPr bwMode="auto">
            <a:xfrm>
              <a:off x="2119" y="1544"/>
              <a:ext cx="147" cy="146"/>
            </a:xfrm>
            <a:prstGeom prst="ellipse">
              <a:avLst/>
            </a:pr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9"/>
            <p:cNvSpPr>
              <a:spLocks/>
            </p:cNvSpPr>
            <p:nvPr/>
          </p:nvSpPr>
          <p:spPr bwMode="auto">
            <a:xfrm>
              <a:off x="3518" y="1483"/>
              <a:ext cx="255" cy="269"/>
            </a:xfrm>
            <a:custGeom>
              <a:avLst/>
              <a:gdLst>
                <a:gd name="T0" fmla="*/ 54 w 108"/>
                <a:gd name="T1" fmla="*/ 0 h 114"/>
                <a:gd name="T2" fmla="*/ 0 w 108"/>
                <a:gd name="T3" fmla="*/ 37 h 114"/>
                <a:gd name="T4" fmla="*/ 9 w 108"/>
                <a:gd name="T5" fmla="*/ 37 h 114"/>
                <a:gd name="T6" fmla="*/ 39 w 108"/>
                <a:gd name="T7" fmla="*/ 37 h 114"/>
                <a:gd name="T8" fmla="*/ 40 w 108"/>
                <a:gd name="T9" fmla="*/ 37 h 114"/>
                <a:gd name="T10" fmla="*/ 40 w 108"/>
                <a:gd name="T11" fmla="*/ 44 h 114"/>
                <a:gd name="T12" fmla="*/ 46 w 108"/>
                <a:gd name="T13" fmla="*/ 44 h 114"/>
                <a:gd name="T14" fmla="*/ 47 w 108"/>
                <a:gd name="T15" fmla="*/ 44 h 114"/>
                <a:gd name="T16" fmla="*/ 47 w 108"/>
                <a:gd name="T17" fmla="*/ 83 h 114"/>
                <a:gd name="T18" fmla="*/ 18 w 108"/>
                <a:gd name="T19" fmla="*/ 83 h 114"/>
                <a:gd name="T20" fmla="*/ 3 w 108"/>
                <a:gd name="T21" fmla="*/ 83 h 114"/>
                <a:gd name="T22" fmla="*/ 54 w 108"/>
                <a:gd name="T23" fmla="*/ 114 h 114"/>
                <a:gd name="T24" fmla="*/ 105 w 108"/>
                <a:gd name="T25" fmla="*/ 83 h 114"/>
                <a:gd name="T26" fmla="*/ 85 w 108"/>
                <a:gd name="T27" fmla="*/ 83 h 114"/>
                <a:gd name="T28" fmla="*/ 74 w 108"/>
                <a:gd name="T29" fmla="*/ 83 h 114"/>
                <a:gd name="T30" fmla="*/ 74 w 108"/>
                <a:gd name="T31" fmla="*/ 77 h 114"/>
                <a:gd name="T32" fmla="*/ 67 w 108"/>
                <a:gd name="T33" fmla="*/ 77 h 114"/>
                <a:gd name="T34" fmla="*/ 67 w 108"/>
                <a:gd name="T35" fmla="*/ 37 h 114"/>
                <a:gd name="T36" fmla="*/ 106 w 108"/>
                <a:gd name="T37" fmla="*/ 37 h 114"/>
                <a:gd name="T38" fmla="*/ 108 w 108"/>
                <a:gd name="T39" fmla="*/ 37 h 114"/>
                <a:gd name="T40" fmla="*/ 54 w 108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14">
                  <a:moveTo>
                    <a:pt x="54" y="0"/>
                  </a:moveTo>
                  <a:cubicBezTo>
                    <a:pt x="29" y="0"/>
                    <a:pt x="9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3" y="102"/>
                    <a:pt x="32" y="114"/>
                    <a:pt x="54" y="114"/>
                  </a:cubicBezTo>
                  <a:cubicBezTo>
                    <a:pt x="76" y="114"/>
                    <a:pt x="95" y="102"/>
                    <a:pt x="10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99" y="15"/>
                    <a:pt x="78" y="0"/>
                    <a:pt x="54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0"/>
            <p:cNvSpPr>
              <a:spLocks/>
            </p:cNvSpPr>
            <p:nvPr/>
          </p:nvSpPr>
          <p:spPr bwMode="auto">
            <a:xfrm>
              <a:off x="3693" y="1665"/>
              <a:ext cx="80" cy="14"/>
            </a:xfrm>
            <a:custGeom>
              <a:avLst/>
              <a:gdLst>
                <a:gd name="T0" fmla="*/ 34 w 34"/>
                <a:gd name="T1" fmla="*/ 0 h 6"/>
                <a:gd name="T2" fmla="*/ 0 w 34"/>
                <a:gd name="T3" fmla="*/ 0 h 6"/>
                <a:gd name="T4" fmla="*/ 0 w 34"/>
                <a:gd name="T5" fmla="*/ 6 h 6"/>
                <a:gd name="T6" fmla="*/ 11 w 34"/>
                <a:gd name="T7" fmla="*/ 6 h 6"/>
                <a:gd name="T8" fmla="*/ 31 w 34"/>
                <a:gd name="T9" fmla="*/ 6 h 6"/>
                <a:gd name="T10" fmla="*/ 34 w 3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4"/>
                    <a:pt x="33" y="2"/>
                    <a:pt x="34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1"/>
            <p:cNvSpPr>
              <a:spLocks/>
            </p:cNvSpPr>
            <p:nvPr/>
          </p:nvSpPr>
          <p:spPr bwMode="auto">
            <a:xfrm>
              <a:off x="3518" y="1587"/>
              <a:ext cx="111" cy="92"/>
            </a:xfrm>
            <a:custGeom>
              <a:avLst/>
              <a:gdLst>
                <a:gd name="T0" fmla="*/ 47 w 47"/>
                <a:gd name="T1" fmla="*/ 0 h 39"/>
                <a:gd name="T2" fmla="*/ 46 w 47"/>
                <a:gd name="T3" fmla="*/ 0 h 39"/>
                <a:gd name="T4" fmla="*/ 40 w 47"/>
                <a:gd name="T5" fmla="*/ 0 h 39"/>
                <a:gd name="T6" fmla="*/ 40 w 47"/>
                <a:gd name="T7" fmla="*/ 33 h 39"/>
                <a:gd name="T8" fmla="*/ 0 w 47"/>
                <a:gd name="T9" fmla="*/ 33 h 39"/>
                <a:gd name="T10" fmla="*/ 3 w 47"/>
                <a:gd name="T11" fmla="*/ 39 h 39"/>
                <a:gd name="T12" fmla="*/ 18 w 47"/>
                <a:gd name="T13" fmla="*/ 39 h 39"/>
                <a:gd name="T14" fmla="*/ 47 w 47"/>
                <a:gd name="T15" fmla="*/ 39 h 39"/>
                <a:gd name="T16" fmla="*/ 47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2"/>
            <p:cNvSpPr>
              <a:spLocks noEditPoints="1"/>
            </p:cNvSpPr>
            <p:nvPr/>
          </p:nvSpPr>
          <p:spPr bwMode="auto">
            <a:xfrm>
              <a:off x="3511" y="1570"/>
              <a:ext cx="101" cy="95"/>
            </a:xfrm>
            <a:custGeom>
              <a:avLst/>
              <a:gdLst>
                <a:gd name="T0" fmla="*/ 12 w 43"/>
                <a:gd name="T1" fmla="*/ 0 h 40"/>
                <a:gd name="T2" fmla="*/ 3 w 43"/>
                <a:gd name="T3" fmla="*/ 0 h 40"/>
                <a:gd name="T4" fmla="*/ 0 w 43"/>
                <a:gd name="T5" fmla="*/ 18 h 40"/>
                <a:gd name="T6" fmla="*/ 12 w 43"/>
                <a:gd name="T7" fmla="*/ 0 h 40"/>
                <a:gd name="T8" fmla="*/ 43 w 43"/>
                <a:gd name="T9" fmla="*/ 0 h 40"/>
                <a:gd name="T10" fmla="*/ 42 w 43"/>
                <a:gd name="T11" fmla="*/ 0 h 40"/>
                <a:gd name="T12" fmla="*/ 15 w 43"/>
                <a:gd name="T13" fmla="*/ 40 h 40"/>
                <a:gd name="T14" fmla="*/ 3 w 43"/>
                <a:gd name="T15" fmla="*/ 40 h 40"/>
                <a:gd name="T16" fmla="*/ 3 w 43"/>
                <a:gd name="T17" fmla="*/ 40 h 40"/>
                <a:gd name="T18" fmla="*/ 43 w 43"/>
                <a:gd name="T19" fmla="*/ 40 h 40"/>
                <a:gd name="T20" fmla="*/ 43 w 43"/>
                <a:gd name="T21" fmla="*/ 7 h 40"/>
                <a:gd name="T22" fmla="*/ 43 w 43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0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5"/>
                    <a:pt x="0" y="11"/>
                    <a:pt x="0" y="18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782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3"/>
            <p:cNvSpPr>
              <a:spLocks/>
            </p:cNvSpPr>
            <p:nvPr/>
          </p:nvSpPr>
          <p:spPr bwMode="auto">
            <a:xfrm>
              <a:off x="3511" y="1570"/>
              <a:ext cx="99" cy="95"/>
            </a:xfrm>
            <a:custGeom>
              <a:avLst/>
              <a:gdLst>
                <a:gd name="T0" fmla="*/ 42 w 42"/>
                <a:gd name="T1" fmla="*/ 0 h 40"/>
                <a:gd name="T2" fmla="*/ 12 w 42"/>
                <a:gd name="T3" fmla="*/ 0 h 40"/>
                <a:gd name="T4" fmla="*/ 0 w 42"/>
                <a:gd name="T5" fmla="*/ 18 h 40"/>
                <a:gd name="T6" fmla="*/ 0 w 42"/>
                <a:gd name="T7" fmla="*/ 20 h 40"/>
                <a:gd name="T8" fmla="*/ 3 w 42"/>
                <a:gd name="T9" fmla="*/ 40 h 40"/>
                <a:gd name="T10" fmla="*/ 15 w 42"/>
                <a:gd name="T11" fmla="*/ 40 h 40"/>
                <a:gd name="T12" fmla="*/ 42 w 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7"/>
                    <a:pt x="1" y="33"/>
                    <a:pt x="3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323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4"/>
            <p:cNvSpPr>
              <a:spLocks/>
            </p:cNvSpPr>
            <p:nvPr/>
          </p:nvSpPr>
          <p:spPr bwMode="auto">
            <a:xfrm>
              <a:off x="3676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7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6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7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6" y="9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A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3676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7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6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7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6" y="95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6"/>
            <p:cNvSpPr>
              <a:spLocks/>
            </p:cNvSpPr>
            <p:nvPr/>
          </p:nvSpPr>
          <p:spPr bwMode="auto">
            <a:xfrm>
              <a:off x="3702" y="1570"/>
              <a:ext cx="78" cy="95"/>
            </a:xfrm>
            <a:custGeom>
              <a:avLst/>
              <a:gdLst>
                <a:gd name="T0" fmla="*/ 30 w 33"/>
                <a:gd name="T1" fmla="*/ 0 h 40"/>
                <a:gd name="T2" fmla="*/ 28 w 33"/>
                <a:gd name="T3" fmla="*/ 0 h 40"/>
                <a:gd name="T4" fmla="*/ 0 w 33"/>
                <a:gd name="T5" fmla="*/ 40 h 40"/>
                <a:gd name="T6" fmla="*/ 30 w 33"/>
                <a:gd name="T7" fmla="*/ 40 h 40"/>
                <a:gd name="T8" fmla="*/ 33 w 33"/>
                <a:gd name="T9" fmla="*/ 20 h 40"/>
                <a:gd name="T10" fmla="*/ 30 w 33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0">
                  <a:moveTo>
                    <a:pt x="3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2" y="33"/>
                    <a:pt x="33" y="27"/>
                    <a:pt x="33" y="20"/>
                  </a:cubicBezTo>
                  <a:cubicBezTo>
                    <a:pt x="33" y="13"/>
                    <a:pt x="32" y="6"/>
                    <a:pt x="30" y="0"/>
                  </a:cubicBezTo>
                </a:path>
              </a:pathLst>
            </a:custGeom>
            <a:solidFill>
              <a:srgbClr val="007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Oval 77"/>
            <p:cNvSpPr>
              <a:spLocks noChangeArrowheads="1"/>
            </p:cNvSpPr>
            <p:nvPr/>
          </p:nvSpPr>
          <p:spPr bwMode="auto">
            <a:xfrm>
              <a:off x="3530" y="1502"/>
              <a:ext cx="231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Oval 78"/>
            <p:cNvSpPr>
              <a:spLocks noChangeArrowheads="1"/>
            </p:cNvSpPr>
            <p:nvPr/>
          </p:nvSpPr>
          <p:spPr bwMode="auto">
            <a:xfrm>
              <a:off x="3572" y="1544"/>
              <a:ext cx="147" cy="146"/>
            </a:xfrm>
            <a:prstGeom prst="ellipse">
              <a:avLst/>
            </a:pr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79"/>
            <p:cNvSpPr>
              <a:spLocks/>
            </p:cNvSpPr>
            <p:nvPr/>
          </p:nvSpPr>
          <p:spPr bwMode="auto">
            <a:xfrm>
              <a:off x="1342" y="1483"/>
              <a:ext cx="253" cy="269"/>
            </a:xfrm>
            <a:custGeom>
              <a:avLst/>
              <a:gdLst>
                <a:gd name="T0" fmla="*/ 53 w 107"/>
                <a:gd name="T1" fmla="*/ 0 h 114"/>
                <a:gd name="T2" fmla="*/ 0 w 107"/>
                <a:gd name="T3" fmla="*/ 37 h 114"/>
                <a:gd name="T4" fmla="*/ 10 w 107"/>
                <a:gd name="T5" fmla="*/ 37 h 114"/>
                <a:gd name="T6" fmla="*/ 39 w 107"/>
                <a:gd name="T7" fmla="*/ 37 h 114"/>
                <a:gd name="T8" fmla="*/ 40 w 107"/>
                <a:gd name="T9" fmla="*/ 37 h 114"/>
                <a:gd name="T10" fmla="*/ 40 w 107"/>
                <a:gd name="T11" fmla="*/ 44 h 114"/>
                <a:gd name="T12" fmla="*/ 46 w 107"/>
                <a:gd name="T13" fmla="*/ 44 h 114"/>
                <a:gd name="T14" fmla="*/ 47 w 107"/>
                <a:gd name="T15" fmla="*/ 44 h 114"/>
                <a:gd name="T16" fmla="*/ 47 w 107"/>
                <a:gd name="T17" fmla="*/ 83 h 114"/>
                <a:gd name="T18" fmla="*/ 19 w 107"/>
                <a:gd name="T19" fmla="*/ 83 h 114"/>
                <a:gd name="T20" fmla="*/ 3 w 107"/>
                <a:gd name="T21" fmla="*/ 83 h 114"/>
                <a:gd name="T22" fmla="*/ 53 w 107"/>
                <a:gd name="T23" fmla="*/ 114 h 114"/>
                <a:gd name="T24" fmla="*/ 104 w 107"/>
                <a:gd name="T25" fmla="*/ 83 h 114"/>
                <a:gd name="T26" fmla="*/ 86 w 107"/>
                <a:gd name="T27" fmla="*/ 83 h 114"/>
                <a:gd name="T28" fmla="*/ 74 w 107"/>
                <a:gd name="T29" fmla="*/ 83 h 114"/>
                <a:gd name="T30" fmla="*/ 74 w 107"/>
                <a:gd name="T31" fmla="*/ 77 h 114"/>
                <a:gd name="T32" fmla="*/ 68 w 107"/>
                <a:gd name="T33" fmla="*/ 77 h 114"/>
                <a:gd name="T34" fmla="*/ 68 w 107"/>
                <a:gd name="T35" fmla="*/ 37 h 114"/>
                <a:gd name="T36" fmla="*/ 106 w 107"/>
                <a:gd name="T37" fmla="*/ 37 h 114"/>
                <a:gd name="T38" fmla="*/ 107 w 107"/>
                <a:gd name="T39" fmla="*/ 37 h 114"/>
                <a:gd name="T40" fmla="*/ 53 w 10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14">
                  <a:moveTo>
                    <a:pt x="53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2" y="102"/>
                    <a:pt x="31" y="114"/>
                    <a:pt x="53" y="114"/>
                  </a:cubicBezTo>
                  <a:cubicBezTo>
                    <a:pt x="75" y="114"/>
                    <a:pt x="95" y="102"/>
                    <a:pt x="104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3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1342" y="1587"/>
              <a:ext cx="111" cy="92"/>
            </a:xfrm>
            <a:custGeom>
              <a:avLst/>
              <a:gdLst>
                <a:gd name="T0" fmla="*/ 47 w 47"/>
                <a:gd name="T1" fmla="*/ 0 h 39"/>
                <a:gd name="T2" fmla="*/ 46 w 47"/>
                <a:gd name="T3" fmla="*/ 0 h 39"/>
                <a:gd name="T4" fmla="*/ 40 w 47"/>
                <a:gd name="T5" fmla="*/ 0 h 39"/>
                <a:gd name="T6" fmla="*/ 40 w 47"/>
                <a:gd name="T7" fmla="*/ 33 h 39"/>
                <a:gd name="T8" fmla="*/ 0 w 47"/>
                <a:gd name="T9" fmla="*/ 33 h 39"/>
                <a:gd name="T10" fmla="*/ 3 w 47"/>
                <a:gd name="T11" fmla="*/ 39 h 39"/>
                <a:gd name="T12" fmla="*/ 19 w 47"/>
                <a:gd name="T13" fmla="*/ 39 h 39"/>
                <a:gd name="T14" fmla="*/ 47 w 47"/>
                <a:gd name="T15" fmla="*/ 39 h 39"/>
                <a:gd name="T16" fmla="*/ 47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3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1"/>
            <p:cNvSpPr>
              <a:spLocks/>
            </p:cNvSpPr>
            <p:nvPr/>
          </p:nvSpPr>
          <p:spPr bwMode="auto">
            <a:xfrm>
              <a:off x="1517" y="1665"/>
              <a:ext cx="78" cy="14"/>
            </a:xfrm>
            <a:custGeom>
              <a:avLst/>
              <a:gdLst>
                <a:gd name="T0" fmla="*/ 33 w 33"/>
                <a:gd name="T1" fmla="*/ 0 h 6"/>
                <a:gd name="T2" fmla="*/ 0 w 33"/>
                <a:gd name="T3" fmla="*/ 0 h 6"/>
                <a:gd name="T4" fmla="*/ 0 w 33"/>
                <a:gd name="T5" fmla="*/ 6 h 6"/>
                <a:gd name="T6" fmla="*/ 12 w 33"/>
                <a:gd name="T7" fmla="*/ 6 h 6"/>
                <a:gd name="T8" fmla="*/ 30 w 33"/>
                <a:gd name="T9" fmla="*/ 6 h 6"/>
                <a:gd name="T10" fmla="*/ 33 w 3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6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4"/>
                    <a:pt x="32" y="2"/>
                    <a:pt x="33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2"/>
            <p:cNvSpPr>
              <a:spLocks noEditPoints="1"/>
            </p:cNvSpPr>
            <p:nvPr/>
          </p:nvSpPr>
          <p:spPr bwMode="auto">
            <a:xfrm>
              <a:off x="1333" y="1570"/>
              <a:ext cx="104" cy="95"/>
            </a:xfrm>
            <a:custGeom>
              <a:avLst/>
              <a:gdLst>
                <a:gd name="T0" fmla="*/ 14 w 44"/>
                <a:gd name="T1" fmla="*/ 0 h 40"/>
                <a:gd name="T2" fmla="*/ 4 w 44"/>
                <a:gd name="T3" fmla="*/ 0 h 40"/>
                <a:gd name="T4" fmla="*/ 0 w 44"/>
                <a:gd name="T5" fmla="*/ 19 h 40"/>
                <a:gd name="T6" fmla="*/ 14 w 44"/>
                <a:gd name="T7" fmla="*/ 0 h 40"/>
                <a:gd name="T8" fmla="*/ 44 w 44"/>
                <a:gd name="T9" fmla="*/ 0 h 40"/>
                <a:gd name="T10" fmla="*/ 43 w 44"/>
                <a:gd name="T11" fmla="*/ 0 h 40"/>
                <a:gd name="T12" fmla="*/ 16 w 44"/>
                <a:gd name="T13" fmla="*/ 40 h 40"/>
                <a:gd name="T14" fmla="*/ 4 w 44"/>
                <a:gd name="T15" fmla="*/ 40 h 40"/>
                <a:gd name="T16" fmla="*/ 4 w 44"/>
                <a:gd name="T17" fmla="*/ 40 h 40"/>
                <a:gd name="T18" fmla="*/ 44 w 44"/>
                <a:gd name="T19" fmla="*/ 40 h 40"/>
                <a:gd name="T20" fmla="*/ 44 w 44"/>
                <a:gd name="T21" fmla="*/ 7 h 40"/>
                <a:gd name="T22" fmla="*/ 44 w 4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0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6"/>
                    <a:pt x="0" y="12"/>
                    <a:pt x="0" y="19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1B4D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3"/>
            <p:cNvSpPr>
              <a:spLocks/>
            </p:cNvSpPr>
            <p:nvPr/>
          </p:nvSpPr>
          <p:spPr bwMode="auto">
            <a:xfrm>
              <a:off x="1333" y="1570"/>
              <a:ext cx="101" cy="95"/>
            </a:xfrm>
            <a:custGeom>
              <a:avLst/>
              <a:gdLst>
                <a:gd name="T0" fmla="*/ 43 w 43"/>
                <a:gd name="T1" fmla="*/ 0 h 40"/>
                <a:gd name="T2" fmla="*/ 14 w 43"/>
                <a:gd name="T3" fmla="*/ 0 h 40"/>
                <a:gd name="T4" fmla="*/ 0 w 43"/>
                <a:gd name="T5" fmla="*/ 19 h 40"/>
                <a:gd name="T6" fmla="*/ 0 w 43"/>
                <a:gd name="T7" fmla="*/ 20 h 40"/>
                <a:gd name="T8" fmla="*/ 4 w 43"/>
                <a:gd name="T9" fmla="*/ 40 h 40"/>
                <a:gd name="T10" fmla="*/ 16 w 43"/>
                <a:gd name="T11" fmla="*/ 40 h 40"/>
                <a:gd name="T12" fmla="*/ 43 w 4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0">
                  <a:moveTo>
                    <a:pt x="4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7"/>
                    <a:pt x="1" y="34"/>
                    <a:pt x="4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323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4"/>
            <p:cNvSpPr>
              <a:spLocks/>
            </p:cNvSpPr>
            <p:nvPr/>
          </p:nvSpPr>
          <p:spPr bwMode="auto">
            <a:xfrm>
              <a:off x="1503" y="1570"/>
              <a:ext cx="92" cy="95"/>
            </a:xfrm>
            <a:custGeom>
              <a:avLst/>
              <a:gdLst>
                <a:gd name="T0" fmla="*/ 89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89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89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0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5"/>
            <p:cNvSpPr>
              <a:spLocks/>
            </p:cNvSpPr>
            <p:nvPr/>
          </p:nvSpPr>
          <p:spPr bwMode="auto">
            <a:xfrm>
              <a:off x="1503" y="1570"/>
              <a:ext cx="92" cy="95"/>
            </a:xfrm>
            <a:custGeom>
              <a:avLst/>
              <a:gdLst>
                <a:gd name="T0" fmla="*/ 89 w 92"/>
                <a:gd name="T1" fmla="*/ 0 h 95"/>
                <a:gd name="T2" fmla="*/ 0 w 92"/>
                <a:gd name="T3" fmla="*/ 0 h 95"/>
                <a:gd name="T4" fmla="*/ 0 w 92"/>
                <a:gd name="T5" fmla="*/ 95 h 95"/>
                <a:gd name="T6" fmla="*/ 14 w 92"/>
                <a:gd name="T7" fmla="*/ 95 h 95"/>
                <a:gd name="T8" fmla="*/ 92 w 92"/>
                <a:gd name="T9" fmla="*/ 95 h 95"/>
                <a:gd name="T10" fmla="*/ 92 w 92"/>
                <a:gd name="T11" fmla="*/ 95 h 95"/>
                <a:gd name="T12" fmla="*/ 26 w 92"/>
                <a:gd name="T13" fmla="*/ 95 h 95"/>
                <a:gd name="T14" fmla="*/ 89 w 92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5">
                  <a:moveTo>
                    <a:pt x="89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4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26" y="95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86"/>
            <p:cNvSpPr>
              <a:spLocks/>
            </p:cNvSpPr>
            <p:nvPr/>
          </p:nvSpPr>
          <p:spPr bwMode="auto">
            <a:xfrm>
              <a:off x="1529" y="1570"/>
              <a:ext cx="75" cy="95"/>
            </a:xfrm>
            <a:custGeom>
              <a:avLst/>
              <a:gdLst>
                <a:gd name="T0" fmla="*/ 28 w 32"/>
                <a:gd name="T1" fmla="*/ 0 h 40"/>
                <a:gd name="T2" fmla="*/ 27 w 32"/>
                <a:gd name="T3" fmla="*/ 0 h 40"/>
                <a:gd name="T4" fmla="*/ 0 w 32"/>
                <a:gd name="T5" fmla="*/ 40 h 40"/>
                <a:gd name="T6" fmla="*/ 28 w 32"/>
                <a:gd name="T7" fmla="*/ 40 h 40"/>
                <a:gd name="T8" fmla="*/ 32 w 32"/>
                <a:gd name="T9" fmla="*/ 20 h 40"/>
                <a:gd name="T10" fmla="*/ 28 w 32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0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4"/>
                    <a:pt x="32" y="27"/>
                    <a:pt x="32" y="20"/>
                  </a:cubicBezTo>
                  <a:cubicBezTo>
                    <a:pt x="32" y="13"/>
                    <a:pt x="30" y="6"/>
                    <a:pt x="28" y="0"/>
                  </a:cubicBezTo>
                </a:path>
              </a:pathLst>
            </a:custGeom>
            <a:solidFill>
              <a:srgbClr val="732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Oval 87"/>
            <p:cNvSpPr>
              <a:spLocks noChangeArrowheads="1"/>
            </p:cNvSpPr>
            <p:nvPr/>
          </p:nvSpPr>
          <p:spPr bwMode="auto">
            <a:xfrm>
              <a:off x="1351" y="1502"/>
              <a:ext cx="232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Oval 88"/>
            <p:cNvSpPr>
              <a:spLocks noChangeArrowheads="1"/>
            </p:cNvSpPr>
            <p:nvPr/>
          </p:nvSpPr>
          <p:spPr bwMode="auto">
            <a:xfrm>
              <a:off x="1394" y="1544"/>
              <a:ext cx="146" cy="146"/>
            </a:xfrm>
            <a:prstGeom prst="ellipse">
              <a:avLst/>
            </a:prstGeom>
            <a:solidFill>
              <a:srgbClr val="2E91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89"/>
            <p:cNvSpPr>
              <a:spLocks/>
            </p:cNvSpPr>
            <p:nvPr/>
          </p:nvSpPr>
          <p:spPr bwMode="auto">
            <a:xfrm>
              <a:off x="2793" y="1483"/>
              <a:ext cx="252" cy="269"/>
            </a:xfrm>
            <a:custGeom>
              <a:avLst/>
              <a:gdLst>
                <a:gd name="T0" fmla="*/ 54 w 107"/>
                <a:gd name="T1" fmla="*/ 0 h 114"/>
                <a:gd name="T2" fmla="*/ 0 w 107"/>
                <a:gd name="T3" fmla="*/ 37 h 114"/>
                <a:gd name="T4" fmla="*/ 9 w 107"/>
                <a:gd name="T5" fmla="*/ 37 h 114"/>
                <a:gd name="T6" fmla="*/ 39 w 107"/>
                <a:gd name="T7" fmla="*/ 37 h 114"/>
                <a:gd name="T8" fmla="*/ 40 w 107"/>
                <a:gd name="T9" fmla="*/ 37 h 114"/>
                <a:gd name="T10" fmla="*/ 40 w 107"/>
                <a:gd name="T11" fmla="*/ 44 h 114"/>
                <a:gd name="T12" fmla="*/ 46 w 107"/>
                <a:gd name="T13" fmla="*/ 44 h 114"/>
                <a:gd name="T14" fmla="*/ 47 w 107"/>
                <a:gd name="T15" fmla="*/ 44 h 114"/>
                <a:gd name="T16" fmla="*/ 47 w 107"/>
                <a:gd name="T17" fmla="*/ 83 h 114"/>
                <a:gd name="T18" fmla="*/ 19 w 107"/>
                <a:gd name="T19" fmla="*/ 83 h 114"/>
                <a:gd name="T20" fmla="*/ 3 w 107"/>
                <a:gd name="T21" fmla="*/ 83 h 114"/>
                <a:gd name="T22" fmla="*/ 54 w 107"/>
                <a:gd name="T23" fmla="*/ 114 h 114"/>
                <a:gd name="T24" fmla="*/ 105 w 107"/>
                <a:gd name="T25" fmla="*/ 83 h 114"/>
                <a:gd name="T26" fmla="*/ 85 w 107"/>
                <a:gd name="T27" fmla="*/ 83 h 114"/>
                <a:gd name="T28" fmla="*/ 74 w 107"/>
                <a:gd name="T29" fmla="*/ 83 h 114"/>
                <a:gd name="T30" fmla="*/ 74 w 107"/>
                <a:gd name="T31" fmla="*/ 77 h 114"/>
                <a:gd name="T32" fmla="*/ 67 w 107"/>
                <a:gd name="T33" fmla="*/ 77 h 114"/>
                <a:gd name="T34" fmla="*/ 67 w 107"/>
                <a:gd name="T35" fmla="*/ 37 h 114"/>
                <a:gd name="T36" fmla="*/ 106 w 107"/>
                <a:gd name="T37" fmla="*/ 37 h 114"/>
                <a:gd name="T38" fmla="*/ 107 w 107"/>
                <a:gd name="T39" fmla="*/ 37 h 114"/>
                <a:gd name="T40" fmla="*/ 54 w 107"/>
                <a:gd name="T4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14">
                  <a:moveTo>
                    <a:pt x="54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13" y="102"/>
                    <a:pt x="32" y="114"/>
                    <a:pt x="54" y="114"/>
                  </a:cubicBezTo>
                  <a:cubicBezTo>
                    <a:pt x="76" y="114"/>
                    <a:pt x="95" y="102"/>
                    <a:pt x="10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4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0"/>
            <p:cNvSpPr>
              <a:spLocks/>
            </p:cNvSpPr>
            <p:nvPr/>
          </p:nvSpPr>
          <p:spPr bwMode="auto">
            <a:xfrm>
              <a:off x="2793" y="1587"/>
              <a:ext cx="111" cy="92"/>
            </a:xfrm>
            <a:custGeom>
              <a:avLst/>
              <a:gdLst>
                <a:gd name="T0" fmla="*/ 47 w 47"/>
                <a:gd name="T1" fmla="*/ 0 h 39"/>
                <a:gd name="T2" fmla="*/ 46 w 47"/>
                <a:gd name="T3" fmla="*/ 0 h 39"/>
                <a:gd name="T4" fmla="*/ 40 w 47"/>
                <a:gd name="T5" fmla="*/ 0 h 39"/>
                <a:gd name="T6" fmla="*/ 40 w 47"/>
                <a:gd name="T7" fmla="*/ 33 h 39"/>
                <a:gd name="T8" fmla="*/ 0 w 47"/>
                <a:gd name="T9" fmla="*/ 33 h 39"/>
                <a:gd name="T10" fmla="*/ 3 w 47"/>
                <a:gd name="T11" fmla="*/ 39 h 39"/>
                <a:gd name="T12" fmla="*/ 19 w 47"/>
                <a:gd name="T13" fmla="*/ 39 h 39"/>
                <a:gd name="T14" fmla="*/ 47 w 47"/>
                <a:gd name="T15" fmla="*/ 39 h 39"/>
                <a:gd name="T16" fmla="*/ 47 w 4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9">
                  <a:moveTo>
                    <a:pt x="4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1"/>
            <p:cNvSpPr>
              <a:spLocks/>
            </p:cNvSpPr>
            <p:nvPr/>
          </p:nvSpPr>
          <p:spPr bwMode="auto">
            <a:xfrm>
              <a:off x="2967" y="1665"/>
              <a:ext cx="81" cy="14"/>
            </a:xfrm>
            <a:custGeom>
              <a:avLst/>
              <a:gdLst>
                <a:gd name="T0" fmla="*/ 34 w 34"/>
                <a:gd name="T1" fmla="*/ 0 h 6"/>
                <a:gd name="T2" fmla="*/ 0 w 34"/>
                <a:gd name="T3" fmla="*/ 0 h 6"/>
                <a:gd name="T4" fmla="*/ 0 w 34"/>
                <a:gd name="T5" fmla="*/ 6 h 6"/>
                <a:gd name="T6" fmla="*/ 11 w 34"/>
                <a:gd name="T7" fmla="*/ 6 h 6"/>
                <a:gd name="T8" fmla="*/ 31 w 34"/>
                <a:gd name="T9" fmla="*/ 6 h 6"/>
                <a:gd name="T10" fmla="*/ 34 w 3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6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4"/>
                    <a:pt x="33" y="2"/>
                    <a:pt x="34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2"/>
            <p:cNvSpPr>
              <a:spLocks noEditPoints="1"/>
            </p:cNvSpPr>
            <p:nvPr/>
          </p:nvSpPr>
          <p:spPr bwMode="auto">
            <a:xfrm>
              <a:off x="2785" y="1570"/>
              <a:ext cx="102" cy="95"/>
            </a:xfrm>
            <a:custGeom>
              <a:avLst/>
              <a:gdLst>
                <a:gd name="T0" fmla="*/ 12 w 43"/>
                <a:gd name="T1" fmla="*/ 0 h 40"/>
                <a:gd name="T2" fmla="*/ 3 w 43"/>
                <a:gd name="T3" fmla="*/ 0 h 40"/>
                <a:gd name="T4" fmla="*/ 0 w 43"/>
                <a:gd name="T5" fmla="*/ 18 h 40"/>
                <a:gd name="T6" fmla="*/ 12 w 43"/>
                <a:gd name="T7" fmla="*/ 0 h 40"/>
                <a:gd name="T8" fmla="*/ 43 w 43"/>
                <a:gd name="T9" fmla="*/ 0 h 40"/>
                <a:gd name="T10" fmla="*/ 42 w 43"/>
                <a:gd name="T11" fmla="*/ 0 h 40"/>
                <a:gd name="T12" fmla="*/ 15 w 43"/>
                <a:gd name="T13" fmla="*/ 40 h 40"/>
                <a:gd name="T14" fmla="*/ 3 w 43"/>
                <a:gd name="T15" fmla="*/ 40 h 40"/>
                <a:gd name="T16" fmla="*/ 3 w 43"/>
                <a:gd name="T17" fmla="*/ 40 h 40"/>
                <a:gd name="T18" fmla="*/ 43 w 43"/>
                <a:gd name="T19" fmla="*/ 40 h 40"/>
                <a:gd name="T20" fmla="*/ 43 w 43"/>
                <a:gd name="T21" fmla="*/ 7 h 40"/>
                <a:gd name="T22" fmla="*/ 43 w 43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0">
                  <a:moveTo>
                    <a:pt x="1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6"/>
                    <a:pt x="0" y="12"/>
                    <a:pt x="0" y="18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EEA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3"/>
            <p:cNvSpPr>
              <a:spLocks/>
            </p:cNvSpPr>
            <p:nvPr/>
          </p:nvSpPr>
          <p:spPr bwMode="auto">
            <a:xfrm>
              <a:off x="2785" y="1570"/>
              <a:ext cx="100" cy="95"/>
            </a:xfrm>
            <a:custGeom>
              <a:avLst/>
              <a:gdLst>
                <a:gd name="T0" fmla="*/ 42 w 42"/>
                <a:gd name="T1" fmla="*/ 0 h 40"/>
                <a:gd name="T2" fmla="*/ 12 w 42"/>
                <a:gd name="T3" fmla="*/ 0 h 40"/>
                <a:gd name="T4" fmla="*/ 0 w 42"/>
                <a:gd name="T5" fmla="*/ 18 h 40"/>
                <a:gd name="T6" fmla="*/ 0 w 42"/>
                <a:gd name="T7" fmla="*/ 20 h 40"/>
                <a:gd name="T8" fmla="*/ 3 w 42"/>
                <a:gd name="T9" fmla="*/ 40 h 40"/>
                <a:gd name="T10" fmla="*/ 15 w 42"/>
                <a:gd name="T11" fmla="*/ 40 h 40"/>
                <a:gd name="T12" fmla="*/ 42 w 42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7"/>
                    <a:pt x="1" y="34"/>
                    <a:pt x="3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95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4"/>
            <p:cNvSpPr>
              <a:spLocks/>
            </p:cNvSpPr>
            <p:nvPr/>
          </p:nvSpPr>
          <p:spPr bwMode="auto">
            <a:xfrm>
              <a:off x="2951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6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8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6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8" y="9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782B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95"/>
            <p:cNvSpPr>
              <a:spLocks/>
            </p:cNvSpPr>
            <p:nvPr/>
          </p:nvSpPr>
          <p:spPr bwMode="auto">
            <a:xfrm>
              <a:off x="2951" y="1570"/>
              <a:ext cx="97" cy="95"/>
            </a:xfrm>
            <a:custGeom>
              <a:avLst/>
              <a:gdLst>
                <a:gd name="T0" fmla="*/ 92 w 97"/>
                <a:gd name="T1" fmla="*/ 0 h 95"/>
                <a:gd name="T2" fmla="*/ 0 w 97"/>
                <a:gd name="T3" fmla="*/ 0 h 95"/>
                <a:gd name="T4" fmla="*/ 0 w 97"/>
                <a:gd name="T5" fmla="*/ 95 h 95"/>
                <a:gd name="T6" fmla="*/ 16 w 97"/>
                <a:gd name="T7" fmla="*/ 95 h 95"/>
                <a:gd name="T8" fmla="*/ 97 w 97"/>
                <a:gd name="T9" fmla="*/ 95 h 95"/>
                <a:gd name="T10" fmla="*/ 97 w 97"/>
                <a:gd name="T11" fmla="*/ 95 h 95"/>
                <a:gd name="T12" fmla="*/ 28 w 97"/>
                <a:gd name="T13" fmla="*/ 95 h 95"/>
                <a:gd name="T14" fmla="*/ 92 w 97"/>
                <a:gd name="T1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5">
                  <a:moveTo>
                    <a:pt x="92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16" y="95"/>
                  </a:lnTo>
                  <a:lnTo>
                    <a:pt x="97" y="95"/>
                  </a:lnTo>
                  <a:lnTo>
                    <a:pt x="97" y="95"/>
                  </a:lnTo>
                  <a:lnTo>
                    <a:pt x="28" y="95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96"/>
            <p:cNvSpPr>
              <a:spLocks/>
            </p:cNvSpPr>
            <p:nvPr/>
          </p:nvSpPr>
          <p:spPr bwMode="auto">
            <a:xfrm>
              <a:off x="2979" y="1570"/>
              <a:ext cx="76" cy="95"/>
            </a:xfrm>
            <a:custGeom>
              <a:avLst/>
              <a:gdLst>
                <a:gd name="T0" fmla="*/ 28 w 32"/>
                <a:gd name="T1" fmla="*/ 0 h 40"/>
                <a:gd name="T2" fmla="*/ 27 w 32"/>
                <a:gd name="T3" fmla="*/ 0 h 40"/>
                <a:gd name="T4" fmla="*/ 0 w 32"/>
                <a:gd name="T5" fmla="*/ 40 h 40"/>
                <a:gd name="T6" fmla="*/ 29 w 32"/>
                <a:gd name="T7" fmla="*/ 40 h 40"/>
                <a:gd name="T8" fmla="*/ 32 w 32"/>
                <a:gd name="T9" fmla="*/ 20 h 40"/>
                <a:gd name="T10" fmla="*/ 28 w 32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0">
                  <a:moveTo>
                    <a:pt x="2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1" y="34"/>
                    <a:pt x="32" y="27"/>
                    <a:pt x="32" y="20"/>
                  </a:cubicBezTo>
                  <a:cubicBezTo>
                    <a:pt x="32" y="13"/>
                    <a:pt x="31" y="6"/>
                    <a:pt x="28" y="0"/>
                  </a:cubicBezTo>
                </a:path>
              </a:pathLst>
            </a:custGeom>
            <a:solidFill>
              <a:srgbClr val="323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Oval 97"/>
            <p:cNvSpPr>
              <a:spLocks noChangeArrowheads="1"/>
            </p:cNvSpPr>
            <p:nvPr/>
          </p:nvSpPr>
          <p:spPr bwMode="auto">
            <a:xfrm>
              <a:off x="2804" y="1502"/>
              <a:ext cx="232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Oval 98"/>
            <p:cNvSpPr>
              <a:spLocks noChangeArrowheads="1"/>
            </p:cNvSpPr>
            <p:nvPr/>
          </p:nvSpPr>
          <p:spPr bwMode="auto">
            <a:xfrm>
              <a:off x="2847" y="1544"/>
              <a:ext cx="146" cy="146"/>
            </a:xfrm>
            <a:prstGeom prst="ellipse">
              <a:avLst/>
            </a:prstGeom>
            <a:solidFill>
              <a:srgbClr val="FDD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Oval 99"/>
            <p:cNvSpPr>
              <a:spLocks noChangeArrowheads="1"/>
            </p:cNvSpPr>
            <p:nvPr/>
          </p:nvSpPr>
          <p:spPr bwMode="auto">
            <a:xfrm>
              <a:off x="1444" y="1591"/>
              <a:ext cx="49" cy="50"/>
            </a:xfrm>
            <a:prstGeom prst="ellipse">
              <a:avLst/>
            </a:prstGeom>
            <a:solidFill>
              <a:srgbClr val="176F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Oval 100"/>
            <p:cNvSpPr>
              <a:spLocks noChangeArrowheads="1"/>
            </p:cNvSpPr>
            <p:nvPr/>
          </p:nvSpPr>
          <p:spPr bwMode="auto">
            <a:xfrm>
              <a:off x="2167" y="1591"/>
              <a:ext cx="52" cy="50"/>
            </a:xfrm>
            <a:prstGeom prst="ellipse">
              <a:avLst/>
            </a:prstGeom>
            <a:solidFill>
              <a:srgbClr val="B33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Oval 101"/>
            <p:cNvSpPr>
              <a:spLocks noChangeArrowheads="1"/>
            </p:cNvSpPr>
            <p:nvPr/>
          </p:nvSpPr>
          <p:spPr bwMode="auto">
            <a:xfrm>
              <a:off x="2894" y="1591"/>
              <a:ext cx="52" cy="50"/>
            </a:xfrm>
            <a:prstGeom prst="ellipse">
              <a:avLst/>
            </a:prstGeom>
            <a:solidFill>
              <a:srgbClr val="CEA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Oval 102"/>
            <p:cNvSpPr>
              <a:spLocks noChangeArrowheads="1"/>
            </p:cNvSpPr>
            <p:nvPr/>
          </p:nvSpPr>
          <p:spPr bwMode="auto">
            <a:xfrm>
              <a:off x="3619" y="1591"/>
              <a:ext cx="50" cy="50"/>
            </a:xfrm>
            <a:prstGeom prst="ellipse">
              <a:avLst/>
            </a:prstGeom>
            <a:solidFill>
              <a:srgbClr val="A13F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3"/>
            <p:cNvSpPr>
              <a:spLocks noEditPoints="1"/>
            </p:cNvSpPr>
            <p:nvPr/>
          </p:nvSpPr>
          <p:spPr bwMode="auto">
            <a:xfrm>
              <a:off x="4243" y="1483"/>
              <a:ext cx="253" cy="269"/>
            </a:xfrm>
            <a:custGeom>
              <a:avLst/>
              <a:gdLst>
                <a:gd name="T0" fmla="*/ 104 w 107"/>
                <a:gd name="T1" fmla="*/ 83 h 114"/>
                <a:gd name="T2" fmla="*/ 3 w 107"/>
                <a:gd name="T3" fmla="*/ 83 h 114"/>
                <a:gd name="T4" fmla="*/ 54 w 107"/>
                <a:gd name="T5" fmla="*/ 114 h 114"/>
                <a:gd name="T6" fmla="*/ 104 w 107"/>
                <a:gd name="T7" fmla="*/ 83 h 114"/>
                <a:gd name="T8" fmla="*/ 54 w 107"/>
                <a:gd name="T9" fmla="*/ 0 h 114"/>
                <a:gd name="T10" fmla="*/ 0 w 107"/>
                <a:gd name="T11" fmla="*/ 37 h 114"/>
                <a:gd name="T12" fmla="*/ 9 w 107"/>
                <a:gd name="T13" fmla="*/ 37 h 114"/>
                <a:gd name="T14" fmla="*/ 39 w 107"/>
                <a:gd name="T15" fmla="*/ 37 h 114"/>
                <a:gd name="T16" fmla="*/ 40 w 107"/>
                <a:gd name="T17" fmla="*/ 37 h 114"/>
                <a:gd name="T18" fmla="*/ 40 w 107"/>
                <a:gd name="T19" fmla="*/ 44 h 114"/>
                <a:gd name="T20" fmla="*/ 56 w 107"/>
                <a:gd name="T21" fmla="*/ 44 h 114"/>
                <a:gd name="T22" fmla="*/ 56 w 107"/>
                <a:gd name="T23" fmla="*/ 37 h 114"/>
                <a:gd name="T24" fmla="*/ 95 w 107"/>
                <a:gd name="T25" fmla="*/ 37 h 114"/>
                <a:gd name="T26" fmla="*/ 107 w 107"/>
                <a:gd name="T27" fmla="*/ 37 h 114"/>
                <a:gd name="T28" fmla="*/ 54 w 107"/>
                <a:gd name="T2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14">
                  <a:moveTo>
                    <a:pt x="104" y="83"/>
                  </a:moveTo>
                  <a:cubicBezTo>
                    <a:pt x="3" y="83"/>
                    <a:pt x="3" y="83"/>
                    <a:pt x="3" y="83"/>
                  </a:cubicBezTo>
                  <a:cubicBezTo>
                    <a:pt x="12" y="102"/>
                    <a:pt x="32" y="114"/>
                    <a:pt x="54" y="114"/>
                  </a:cubicBezTo>
                  <a:cubicBezTo>
                    <a:pt x="76" y="114"/>
                    <a:pt x="95" y="102"/>
                    <a:pt x="104" y="83"/>
                  </a:cubicBezTo>
                  <a:moveTo>
                    <a:pt x="54" y="0"/>
                  </a:moveTo>
                  <a:cubicBezTo>
                    <a:pt x="29" y="0"/>
                    <a:pt x="8" y="15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99" y="15"/>
                    <a:pt x="78" y="0"/>
                    <a:pt x="54" y="0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04"/>
            <p:cNvSpPr>
              <a:spLocks/>
            </p:cNvSpPr>
            <p:nvPr/>
          </p:nvSpPr>
          <p:spPr bwMode="auto">
            <a:xfrm>
              <a:off x="4243" y="1587"/>
              <a:ext cx="253" cy="92"/>
            </a:xfrm>
            <a:custGeom>
              <a:avLst/>
              <a:gdLst>
                <a:gd name="T0" fmla="*/ 56 w 107"/>
                <a:gd name="T1" fmla="*/ 0 h 39"/>
                <a:gd name="T2" fmla="*/ 40 w 107"/>
                <a:gd name="T3" fmla="*/ 0 h 39"/>
                <a:gd name="T4" fmla="*/ 40 w 107"/>
                <a:gd name="T5" fmla="*/ 33 h 39"/>
                <a:gd name="T6" fmla="*/ 0 w 107"/>
                <a:gd name="T7" fmla="*/ 33 h 39"/>
                <a:gd name="T8" fmla="*/ 3 w 107"/>
                <a:gd name="T9" fmla="*/ 39 h 39"/>
                <a:gd name="T10" fmla="*/ 104 w 107"/>
                <a:gd name="T11" fmla="*/ 39 h 39"/>
                <a:gd name="T12" fmla="*/ 107 w 107"/>
                <a:gd name="T13" fmla="*/ 33 h 39"/>
                <a:gd name="T14" fmla="*/ 56 w 107"/>
                <a:gd name="T15" fmla="*/ 33 h 39"/>
                <a:gd name="T16" fmla="*/ 56 w 10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39">
                  <a:moveTo>
                    <a:pt x="5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5"/>
                    <a:pt x="2" y="37"/>
                    <a:pt x="3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6" y="37"/>
                    <a:pt x="107" y="35"/>
                    <a:pt x="10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31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05"/>
            <p:cNvSpPr>
              <a:spLocks noEditPoints="1"/>
            </p:cNvSpPr>
            <p:nvPr/>
          </p:nvSpPr>
          <p:spPr bwMode="auto">
            <a:xfrm>
              <a:off x="4234" y="1570"/>
              <a:ext cx="104" cy="95"/>
            </a:xfrm>
            <a:custGeom>
              <a:avLst/>
              <a:gdLst>
                <a:gd name="T0" fmla="*/ 13 w 44"/>
                <a:gd name="T1" fmla="*/ 0 h 40"/>
                <a:gd name="T2" fmla="*/ 4 w 44"/>
                <a:gd name="T3" fmla="*/ 0 h 40"/>
                <a:gd name="T4" fmla="*/ 0 w 44"/>
                <a:gd name="T5" fmla="*/ 18 h 40"/>
                <a:gd name="T6" fmla="*/ 13 w 44"/>
                <a:gd name="T7" fmla="*/ 0 h 40"/>
                <a:gd name="T8" fmla="*/ 44 w 44"/>
                <a:gd name="T9" fmla="*/ 0 h 40"/>
                <a:gd name="T10" fmla="*/ 43 w 44"/>
                <a:gd name="T11" fmla="*/ 0 h 40"/>
                <a:gd name="T12" fmla="*/ 15 w 44"/>
                <a:gd name="T13" fmla="*/ 40 h 40"/>
                <a:gd name="T14" fmla="*/ 4 w 44"/>
                <a:gd name="T15" fmla="*/ 40 h 40"/>
                <a:gd name="T16" fmla="*/ 4 w 44"/>
                <a:gd name="T17" fmla="*/ 40 h 40"/>
                <a:gd name="T18" fmla="*/ 44 w 44"/>
                <a:gd name="T19" fmla="*/ 40 h 40"/>
                <a:gd name="T20" fmla="*/ 44 w 44"/>
                <a:gd name="T21" fmla="*/ 7 h 40"/>
                <a:gd name="T22" fmla="*/ 44 w 4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0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6"/>
                    <a:pt x="1" y="12"/>
                    <a:pt x="0" y="18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00A6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06"/>
            <p:cNvSpPr>
              <a:spLocks/>
            </p:cNvSpPr>
            <p:nvPr/>
          </p:nvSpPr>
          <p:spPr bwMode="auto">
            <a:xfrm>
              <a:off x="4234" y="1570"/>
              <a:ext cx="101" cy="95"/>
            </a:xfrm>
            <a:custGeom>
              <a:avLst/>
              <a:gdLst>
                <a:gd name="T0" fmla="*/ 43 w 43"/>
                <a:gd name="T1" fmla="*/ 0 h 40"/>
                <a:gd name="T2" fmla="*/ 13 w 43"/>
                <a:gd name="T3" fmla="*/ 0 h 40"/>
                <a:gd name="T4" fmla="*/ 0 w 43"/>
                <a:gd name="T5" fmla="*/ 18 h 40"/>
                <a:gd name="T6" fmla="*/ 0 w 43"/>
                <a:gd name="T7" fmla="*/ 20 h 40"/>
                <a:gd name="T8" fmla="*/ 4 w 43"/>
                <a:gd name="T9" fmla="*/ 40 h 40"/>
                <a:gd name="T10" fmla="*/ 15 w 43"/>
                <a:gd name="T11" fmla="*/ 40 h 40"/>
                <a:gd name="T12" fmla="*/ 43 w 4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0">
                  <a:moveTo>
                    <a:pt x="4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7"/>
                    <a:pt x="2" y="33"/>
                    <a:pt x="4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007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07"/>
            <p:cNvSpPr>
              <a:spLocks/>
            </p:cNvSpPr>
            <p:nvPr/>
          </p:nvSpPr>
          <p:spPr bwMode="auto">
            <a:xfrm>
              <a:off x="4375" y="1570"/>
              <a:ext cx="130" cy="95"/>
            </a:xfrm>
            <a:custGeom>
              <a:avLst/>
              <a:gdLst>
                <a:gd name="T0" fmla="*/ 39 w 55"/>
                <a:gd name="T1" fmla="*/ 0 h 40"/>
                <a:gd name="T2" fmla="*/ 0 w 55"/>
                <a:gd name="T3" fmla="*/ 0 h 40"/>
                <a:gd name="T4" fmla="*/ 0 w 55"/>
                <a:gd name="T5" fmla="*/ 7 h 40"/>
                <a:gd name="T6" fmla="*/ 0 w 55"/>
                <a:gd name="T7" fmla="*/ 40 h 40"/>
                <a:gd name="T8" fmla="*/ 51 w 55"/>
                <a:gd name="T9" fmla="*/ 40 h 40"/>
                <a:gd name="T10" fmla="*/ 55 w 55"/>
                <a:gd name="T11" fmla="*/ 20 h 40"/>
                <a:gd name="T12" fmla="*/ 55 w 55"/>
                <a:gd name="T13" fmla="*/ 19 h 40"/>
                <a:gd name="T14" fmla="*/ 41 w 55"/>
                <a:gd name="T15" fmla="*/ 40 h 40"/>
                <a:gd name="T16" fmla="*/ 11 w 55"/>
                <a:gd name="T17" fmla="*/ 40 h 40"/>
                <a:gd name="T18" fmla="*/ 39 w 55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40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4" y="33"/>
                    <a:pt x="55" y="27"/>
                    <a:pt x="55" y="20"/>
                  </a:cubicBezTo>
                  <a:cubicBezTo>
                    <a:pt x="55" y="20"/>
                    <a:pt x="55" y="20"/>
                    <a:pt x="55" y="1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08"/>
            <p:cNvSpPr>
              <a:spLocks/>
            </p:cNvSpPr>
            <p:nvPr/>
          </p:nvSpPr>
          <p:spPr bwMode="auto">
            <a:xfrm>
              <a:off x="4401" y="1570"/>
              <a:ext cx="104" cy="95"/>
            </a:xfrm>
            <a:custGeom>
              <a:avLst/>
              <a:gdLst>
                <a:gd name="T0" fmla="*/ 40 w 44"/>
                <a:gd name="T1" fmla="*/ 0 h 40"/>
                <a:gd name="T2" fmla="*/ 28 w 44"/>
                <a:gd name="T3" fmla="*/ 0 h 40"/>
                <a:gd name="T4" fmla="*/ 0 w 44"/>
                <a:gd name="T5" fmla="*/ 40 h 40"/>
                <a:gd name="T6" fmla="*/ 30 w 44"/>
                <a:gd name="T7" fmla="*/ 40 h 40"/>
                <a:gd name="T8" fmla="*/ 44 w 44"/>
                <a:gd name="T9" fmla="*/ 19 h 40"/>
                <a:gd name="T10" fmla="*/ 40 w 4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4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3"/>
                    <a:pt x="43" y="6"/>
                    <a:pt x="40" y="0"/>
                  </a:cubicBezTo>
                </a:path>
              </a:pathLst>
            </a:custGeom>
            <a:solidFill>
              <a:srgbClr val="B62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Oval 109"/>
            <p:cNvSpPr>
              <a:spLocks noChangeArrowheads="1"/>
            </p:cNvSpPr>
            <p:nvPr/>
          </p:nvSpPr>
          <p:spPr bwMode="auto">
            <a:xfrm>
              <a:off x="4255" y="1502"/>
              <a:ext cx="231" cy="2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Oval 110"/>
            <p:cNvSpPr>
              <a:spLocks noChangeArrowheads="1"/>
            </p:cNvSpPr>
            <p:nvPr/>
          </p:nvSpPr>
          <p:spPr bwMode="auto">
            <a:xfrm>
              <a:off x="4297" y="1544"/>
              <a:ext cx="147" cy="146"/>
            </a:xfrm>
            <a:prstGeom prst="ellipse">
              <a:avLst/>
            </a:prstGeom>
            <a:solidFill>
              <a:srgbClr val="44B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Oval 111"/>
            <p:cNvSpPr>
              <a:spLocks noChangeArrowheads="1"/>
            </p:cNvSpPr>
            <p:nvPr/>
          </p:nvSpPr>
          <p:spPr bwMode="auto">
            <a:xfrm>
              <a:off x="4345" y="1591"/>
              <a:ext cx="49" cy="50"/>
            </a:xfrm>
            <a:prstGeom prst="ellipse">
              <a:avLst/>
            </a:prstGeom>
            <a:solidFill>
              <a:srgbClr val="1D8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0" name="Group 1139"/>
          <p:cNvGrpSpPr/>
          <p:nvPr/>
        </p:nvGrpSpPr>
        <p:grpSpPr>
          <a:xfrm>
            <a:off x="4891157" y="5434085"/>
            <a:ext cx="760413" cy="762000"/>
            <a:chOff x="4132299" y="1203325"/>
            <a:chExt cx="760413" cy="762000"/>
          </a:xfrm>
          <a:solidFill>
            <a:schemeClr val="accent5"/>
          </a:solidFill>
        </p:grpSpPr>
        <p:sp>
          <p:nvSpPr>
            <p:cNvPr id="121" name="Freeform 116"/>
            <p:cNvSpPr>
              <a:spLocks noEditPoints="1"/>
            </p:cNvSpPr>
            <p:nvPr/>
          </p:nvSpPr>
          <p:spPr bwMode="auto">
            <a:xfrm>
              <a:off x="4132299" y="1203325"/>
              <a:ext cx="760413" cy="762000"/>
            </a:xfrm>
            <a:custGeom>
              <a:avLst/>
              <a:gdLst>
                <a:gd name="T0" fmla="*/ 102 w 203"/>
                <a:gd name="T1" fmla="*/ 203 h 203"/>
                <a:gd name="T2" fmla="*/ 0 w 203"/>
                <a:gd name="T3" fmla="*/ 102 h 203"/>
                <a:gd name="T4" fmla="*/ 102 w 203"/>
                <a:gd name="T5" fmla="*/ 0 h 203"/>
                <a:gd name="T6" fmla="*/ 203 w 203"/>
                <a:gd name="T7" fmla="*/ 102 h 203"/>
                <a:gd name="T8" fmla="*/ 102 w 203"/>
                <a:gd name="T9" fmla="*/ 203 h 203"/>
                <a:gd name="T10" fmla="*/ 102 w 203"/>
                <a:gd name="T11" fmla="*/ 4 h 203"/>
                <a:gd name="T12" fmla="*/ 4 w 203"/>
                <a:gd name="T13" fmla="*/ 102 h 203"/>
                <a:gd name="T14" fmla="*/ 102 w 203"/>
                <a:gd name="T15" fmla="*/ 199 h 203"/>
                <a:gd name="T16" fmla="*/ 199 w 203"/>
                <a:gd name="T17" fmla="*/ 102 h 203"/>
                <a:gd name="T18" fmla="*/ 102 w 203"/>
                <a:gd name="T19" fmla="*/ 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46" y="203"/>
                    <a:pt x="0" y="158"/>
                    <a:pt x="0" y="102"/>
                  </a:cubicBezTo>
                  <a:cubicBezTo>
                    <a:pt x="0" y="46"/>
                    <a:pt x="46" y="0"/>
                    <a:pt x="102" y="0"/>
                  </a:cubicBezTo>
                  <a:cubicBezTo>
                    <a:pt x="158" y="0"/>
                    <a:pt x="203" y="46"/>
                    <a:pt x="203" y="102"/>
                  </a:cubicBezTo>
                  <a:cubicBezTo>
                    <a:pt x="203" y="158"/>
                    <a:pt x="158" y="203"/>
                    <a:pt x="102" y="203"/>
                  </a:cubicBezTo>
                  <a:close/>
                  <a:moveTo>
                    <a:pt x="102" y="4"/>
                  </a:moveTo>
                  <a:cubicBezTo>
                    <a:pt x="48" y="4"/>
                    <a:pt x="4" y="48"/>
                    <a:pt x="4" y="102"/>
                  </a:cubicBezTo>
                  <a:cubicBezTo>
                    <a:pt x="4" y="155"/>
                    <a:pt x="48" y="199"/>
                    <a:pt x="102" y="199"/>
                  </a:cubicBezTo>
                  <a:cubicBezTo>
                    <a:pt x="155" y="199"/>
                    <a:pt x="199" y="155"/>
                    <a:pt x="199" y="102"/>
                  </a:cubicBezTo>
                  <a:cubicBezTo>
                    <a:pt x="199" y="48"/>
                    <a:pt x="155" y="4"/>
                    <a:pt x="10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17"/>
            <p:cNvSpPr>
              <a:spLocks noEditPoints="1"/>
            </p:cNvSpPr>
            <p:nvPr/>
          </p:nvSpPr>
          <p:spPr bwMode="auto">
            <a:xfrm>
              <a:off x="4405349" y="1511300"/>
              <a:ext cx="379413" cy="390525"/>
            </a:xfrm>
            <a:custGeom>
              <a:avLst/>
              <a:gdLst>
                <a:gd name="T0" fmla="*/ 46 w 101"/>
                <a:gd name="T1" fmla="*/ 104 h 104"/>
                <a:gd name="T2" fmla="*/ 46 w 101"/>
                <a:gd name="T3" fmla="*/ 104 h 104"/>
                <a:gd name="T4" fmla="*/ 41 w 101"/>
                <a:gd name="T5" fmla="*/ 104 h 104"/>
                <a:gd name="T6" fmla="*/ 34 w 101"/>
                <a:gd name="T7" fmla="*/ 73 h 104"/>
                <a:gd name="T8" fmla="*/ 36 w 101"/>
                <a:gd name="T9" fmla="*/ 62 h 104"/>
                <a:gd name="T10" fmla="*/ 24 w 101"/>
                <a:gd name="T11" fmla="*/ 45 h 104"/>
                <a:gd name="T12" fmla="*/ 11 w 101"/>
                <a:gd name="T13" fmla="*/ 40 h 104"/>
                <a:gd name="T14" fmla="*/ 2 w 101"/>
                <a:gd name="T15" fmla="*/ 19 h 104"/>
                <a:gd name="T16" fmla="*/ 12 w 101"/>
                <a:gd name="T17" fmla="*/ 11 h 104"/>
                <a:gd name="T18" fmla="*/ 20 w 101"/>
                <a:gd name="T19" fmla="*/ 4 h 104"/>
                <a:gd name="T20" fmla="*/ 20 w 101"/>
                <a:gd name="T21" fmla="*/ 3 h 104"/>
                <a:gd name="T22" fmla="*/ 24 w 101"/>
                <a:gd name="T23" fmla="*/ 0 h 104"/>
                <a:gd name="T24" fmla="*/ 24 w 101"/>
                <a:gd name="T25" fmla="*/ 0 h 104"/>
                <a:gd name="T26" fmla="*/ 55 w 101"/>
                <a:gd name="T27" fmla="*/ 5 h 104"/>
                <a:gd name="T28" fmla="*/ 63 w 101"/>
                <a:gd name="T29" fmla="*/ 8 h 104"/>
                <a:gd name="T30" fmla="*/ 84 w 101"/>
                <a:gd name="T31" fmla="*/ 25 h 104"/>
                <a:gd name="T32" fmla="*/ 83 w 101"/>
                <a:gd name="T33" fmla="*/ 35 h 104"/>
                <a:gd name="T34" fmla="*/ 82 w 101"/>
                <a:gd name="T35" fmla="*/ 42 h 104"/>
                <a:gd name="T36" fmla="*/ 89 w 101"/>
                <a:gd name="T37" fmla="*/ 49 h 104"/>
                <a:gd name="T38" fmla="*/ 95 w 101"/>
                <a:gd name="T39" fmla="*/ 52 h 104"/>
                <a:gd name="T40" fmla="*/ 101 w 101"/>
                <a:gd name="T41" fmla="*/ 59 h 104"/>
                <a:gd name="T42" fmla="*/ 95 w 101"/>
                <a:gd name="T43" fmla="*/ 66 h 104"/>
                <a:gd name="T44" fmla="*/ 93 w 101"/>
                <a:gd name="T45" fmla="*/ 67 h 104"/>
                <a:gd name="T46" fmla="*/ 84 w 101"/>
                <a:gd name="T47" fmla="*/ 78 h 104"/>
                <a:gd name="T48" fmla="*/ 81 w 101"/>
                <a:gd name="T49" fmla="*/ 82 h 104"/>
                <a:gd name="T50" fmla="*/ 46 w 101"/>
                <a:gd name="T51" fmla="*/ 104 h 104"/>
                <a:gd name="T52" fmla="*/ 24 w 101"/>
                <a:gd name="T53" fmla="*/ 5 h 104"/>
                <a:gd name="T54" fmla="*/ 14 w 101"/>
                <a:gd name="T55" fmla="*/ 14 h 104"/>
                <a:gd name="T56" fmla="*/ 6 w 101"/>
                <a:gd name="T57" fmla="*/ 20 h 104"/>
                <a:gd name="T58" fmla="*/ 13 w 101"/>
                <a:gd name="T59" fmla="*/ 37 h 104"/>
                <a:gd name="T60" fmla="*/ 25 w 101"/>
                <a:gd name="T61" fmla="*/ 41 h 104"/>
                <a:gd name="T62" fmla="*/ 40 w 101"/>
                <a:gd name="T63" fmla="*/ 62 h 104"/>
                <a:gd name="T64" fmla="*/ 38 w 101"/>
                <a:gd name="T65" fmla="*/ 74 h 104"/>
                <a:gd name="T66" fmla="*/ 43 w 101"/>
                <a:gd name="T67" fmla="*/ 100 h 104"/>
                <a:gd name="T68" fmla="*/ 46 w 101"/>
                <a:gd name="T69" fmla="*/ 100 h 104"/>
                <a:gd name="T70" fmla="*/ 78 w 101"/>
                <a:gd name="T71" fmla="*/ 80 h 104"/>
                <a:gd name="T72" fmla="*/ 81 w 101"/>
                <a:gd name="T73" fmla="*/ 75 h 104"/>
                <a:gd name="T74" fmla="*/ 90 w 101"/>
                <a:gd name="T75" fmla="*/ 64 h 104"/>
                <a:gd name="T76" fmla="*/ 92 w 101"/>
                <a:gd name="T77" fmla="*/ 63 h 104"/>
                <a:gd name="T78" fmla="*/ 97 w 101"/>
                <a:gd name="T79" fmla="*/ 59 h 104"/>
                <a:gd name="T80" fmla="*/ 92 w 101"/>
                <a:gd name="T81" fmla="*/ 55 h 104"/>
                <a:gd name="T82" fmla="*/ 87 w 101"/>
                <a:gd name="T83" fmla="*/ 52 h 104"/>
                <a:gd name="T84" fmla="*/ 78 w 101"/>
                <a:gd name="T85" fmla="*/ 43 h 104"/>
                <a:gd name="T86" fmla="*/ 79 w 101"/>
                <a:gd name="T87" fmla="*/ 34 h 104"/>
                <a:gd name="T88" fmla="*/ 80 w 101"/>
                <a:gd name="T89" fmla="*/ 26 h 104"/>
                <a:gd name="T90" fmla="*/ 62 w 101"/>
                <a:gd name="T91" fmla="*/ 12 h 104"/>
                <a:gd name="T92" fmla="*/ 54 w 101"/>
                <a:gd name="T93" fmla="*/ 9 h 104"/>
                <a:gd name="T94" fmla="*/ 25 w 101"/>
                <a:gd name="T95" fmla="*/ 4 h 104"/>
                <a:gd name="T96" fmla="*/ 24 w 101"/>
                <a:gd name="T97" fmla="*/ 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1" h="104">
                  <a:moveTo>
                    <a:pt x="46" y="104"/>
                  </a:moveTo>
                  <a:cubicBezTo>
                    <a:pt x="46" y="104"/>
                    <a:pt x="46" y="104"/>
                    <a:pt x="46" y="104"/>
                  </a:cubicBezTo>
                  <a:cubicBezTo>
                    <a:pt x="44" y="104"/>
                    <a:pt x="43" y="104"/>
                    <a:pt x="41" y="104"/>
                  </a:cubicBezTo>
                  <a:cubicBezTo>
                    <a:pt x="29" y="99"/>
                    <a:pt x="32" y="84"/>
                    <a:pt x="34" y="73"/>
                  </a:cubicBezTo>
                  <a:cubicBezTo>
                    <a:pt x="35" y="69"/>
                    <a:pt x="36" y="65"/>
                    <a:pt x="36" y="62"/>
                  </a:cubicBezTo>
                  <a:cubicBezTo>
                    <a:pt x="36" y="49"/>
                    <a:pt x="31" y="48"/>
                    <a:pt x="24" y="45"/>
                  </a:cubicBezTo>
                  <a:cubicBezTo>
                    <a:pt x="20" y="44"/>
                    <a:pt x="15" y="43"/>
                    <a:pt x="11" y="40"/>
                  </a:cubicBezTo>
                  <a:cubicBezTo>
                    <a:pt x="5" y="35"/>
                    <a:pt x="0" y="26"/>
                    <a:pt x="2" y="19"/>
                  </a:cubicBezTo>
                  <a:cubicBezTo>
                    <a:pt x="4" y="14"/>
                    <a:pt x="8" y="12"/>
                    <a:pt x="12" y="11"/>
                  </a:cubicBezTo>
                  <a:cubicBezTo>
                    <a:pt x="17" y="9"/>
                    <a:pt x="19" y="7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6" y="0"/>
                    <a:pt x="44" y="0"/>
                    <a:pt x="55" y="5"/>
                  </a:cubicBezTo>
                  <a:cubicBezTo>
                    <a:pt x="58" y="6"/>
                    <a:pt x="61" y="7"/>
                    <a:pt x="63" y="8"/>
                  </a:cubicBezTo>
                  <a:cubicBezTo>
                    <a:pt x="73" y="12"/>
                    <a:pt x="83" y="15"/>
                    <a:pt x="84" y="25"/>
                  </a:cubicBezTo>
                  <a:cubicBezTo>
                    <a:pt x="85" y="28"/>
                    <a:pt x="84" y="32"/>
                    <a:pt x="83" y="35"/>
                  </a:cubicBezTo>
                  <a:cubicBezTo>
                    <a:pt x="82" y="37"/>
                    <a:pt x="82" y="40"/>
                    <a:pt x="82" y="42"/>
                  </a:cubicBezTo>
                  <a:cubicBezTo>
                    <a:pt x="84" y="47"/>
                    <a:pt x="85" y="47"/>
                    <a:pt x="89" y="49"/>
                  </a:cubicBezTo>
                  <a:cubicBezTo>
                    <a:pt x="90" y="49"/>
                    <a:pt x="92" y="50"/>
                    <a:pt x="95" y="52"/>
                  </a:cubicBezTo>
                  <a:cubicBezTo>
                    <a:pt x="98" y="54"/>
                    <a:pt x="100" y="56"/>
                    <a:pt x="101" y="59"/>
                  </a:cubicBezTo>
                  <a:cubicBezTo>
                    <a:pt x="101" y="61"/>
                    <a:pt x="98" y="63"/>
                    <a:pt x="95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88" y="71"/>
                    <a:pt x="87" y="74"/>
                    <a:pt x="84" y="78"/>
                  </a:cubicBezTo>
                  <a:cubicBezTo>
                    <a:pt x="83" y="79"/>
                    <a:pt x="82" y="80"/>
                    <a:pt x="81" y="82"/>
                  </a:cubicBezTo>
                  <a:cubicBezTo>
                    <a:pt x="76" y="88"/>
                    <a:pt x="59" y="104"/>
                    <a:pt x="46" y="104"/>
                  </a:cubicBezTo>
                  <a:close/>
                  <a:moveTo>
                    <a:pt x="24" y="5"/>
                  </a:moveTo>
                  <a:cubicBezTo>
                    <a:pt x="23" y="10"/>
                    <a:pt x="18" y="12"/>
                    <a:pt x="14" y="14"/>
                  </a:cubicBezTo>
                  <a:cubicBezTo>
                    <a:pt x="11" y="16"/>
                    <a:pt x="7" y="17"/>
                    <a:pt x="6" y="20"/>
                  </a:cubicBezTo>
                  <a:cubicBezTo>
                    <a:pt x="4" y="26"/>
                    <a:pt x="9" y="34"/>
                    <a:pt x="13" y="37"/>
                  </a:cubicBezTo>
                  <a:cubicBezTo>
                    <a:pt x="17" y="39"/>
                    <a:pt x="21" y="40"/>
                    <a:pt x="25" y="41"/>
                  </a:cubicBezTo>
                  <a:cubicBezTo>
                    <a:pt x="33" y="44"/>
                    <a:pt x="40" y="46"/>
                    <a:pt x="40" y="62"/>
                  </a:cubicBezTo>
                  <a:cubicBezTo>
                    <a:pt x="40" y="65"/>
                    <a:pt x="39" y="69"/>
                    <a:pt x="38" y="74"/>
                  </a:cubicBezTo>
                  <a:cubicBezTo>
                    <a:pt x="36" y="84"/>
                    <a:pt x="34" y="96"/>
                    <a:pt x="43" y="100"/>
                  </a:cubicBezTo>
                  <a:cubicBezTo>
                    <a:pt x="44" y="100"/>
                    <a:pt x="45" y="100"/>
                    <a:pt x="46" y="100"/>
                  </a:cubicBezTo>
                  <a:cubicBezTo>
                    <a:pt x="57" y="100"/>
                    <a:pt x="72" y="87"/>
                    <a:pt x="78" y="80"/>
                  </a:cubicBezTo>
                  <a:cubicBezTo>
                    <a:pt x="79" y="78"/>
                    <a:pt x="80" y="77"/>
                    <a:pt x="81" y="75"/>
                  </a:cubicBezTo>
                  <a:cubicBezTo>
                    <a:pt x="83" y="72"/>
                    <a:pt x="85" y="68"/>
                    <a:pt x="90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4" y="61"/>
                    <a:pt x="96" y="59"/>
                    <a:pt x="97" y="59"/>
                  </a:cubicBezTo>
                  <a:cubicBezTo>
                    <a:pt x="97" y="59"/>
                    <a:pt x="96" y="58"/>
                    <a:pt x="92" y="55"/>
                  </a:cubicBezTo>
                  <a:cubicBezTo>
                    <a:pt x="90" y="54"/>
                    <a:pt x="89" y="53"/>
                    <a:pt x="87" y="52"/>
                  </a:cubicBezTo>
                  <a:cubicBezTo>
                    <a:pt x="84" y="51"/>
                    <a:pt x="80" y="49"/>
                    <a:pt x="78" y="43"/>
                  </a:cubicBezTo>
                  <a:cubicBezTo>
                    <a:pt x="78" y="40"/>
                    <a:pt x="78" y="37"/>
                    <a:pt x="79" y="34"/>
                  </a:cubicBezTo>
                  <a:cubicBezTo>
                    <a:pt x="80" y="31"/>
                    <a:pt x="81" y="28"/>
                    <a:pt x="80" y="26"/>
                  </a:cubicBezTo>
                  <a:cubicBezTo>
                    <a:pt x="79" y="18"/>
                    <a:pt x="71" y="15"/>
                    <a:pt x="62" y="12"/>
                  </a:cubicBezTo>
                  <a:cubicBezTo>
                    <a:pt x="59" y="11"/>
                    <a:pt x="56" y="10"/>
                    <a:pt x="54" y="9"/>
                  </a:cubicBezTo>
                  <a:cubicBezTo>
                    <a:pt x="43" y="4"/>
                    <a:pt x="37" y="4"/>
                    <a:pt x="25" y="4"/>
                  </a:cubicBezTo>
                  <a:lnTo>
                    <a:pt x="2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18"/>
            <p:cNvSpPr>
              <a:spLocks noEditPoints="1"/>
            </p:cNvSpPr>
            <p:nvPr/>
          </p:nvSpPr>
          <p:spPr bwMode="auto">
            <a:xfrm>
              <a:off x="4476786" y="1301750"/>
              <a:ext cx="415925" cy="401638"/>
            </a:xfrm>
            <a:custGeom>
              <a:avLst/>
              <a:gdLst>
                <a:gd name="T0" fmla="*/ 77 w 111"/>
                <a:gd name="T1" fmla="*/ 96 h 107"/>
                <a:gd name="T2" fmla="*/ 70 w 111"/>
                <a:gd name="T3" fmla="*/ 76 h 107"/>
                <a:gd name="T4" fmla="*/ 52 w 111"/>
                <a:gd name="T5" fmla="*/ 64 h 107"/>
                <a:gd name="T6" fmla="*/ 33 w 111"/>
                <a:gd name="T7" fmla="*/ 53 h 107"/>
                <a:gd name="T8" fmla="*/ 22 w 111"/>
                <a:gd name="T9" fmla="*/ 54 h 107"/>
                <a:gd name="T10" fmla="*/ 12 w 111"/>
                <a:gd name="T11" fmla="*/ 47 h 107"/>
                <a:gd name="T12" fmla="*/ 4 w 111"/>
                <a:gd name="T13" fmla="*/ 26 h 107"/>
                <a:gd name="T14" fmla="*/ 20 w 111"/>
                <a:gd name="T15" fmla="*/ 27 h 107"/>
                <a:gd name="T16" fmla="*/ 25 w 111"/>
                <a:gd name="T17" fmla="*/ 38 h 107"/>
                <a:gd name="T18" fmla="*/ 28 w 111"/>
                <a:gd name="T19" fmla="*/ 32 h 107"/>
                <a:gd name="T20" fmla="*/ 41 w 111"/>
                <a:gd name="T21" fmla="*/ 32 h 107"/>
                <a:gd name="T22" fmla="*/ 53 w 111"/>
                <a:gd name="T23" fmla="*/ 30 h 107"/>
                <a:gd name="T24" fmla="*/ 44 w 111"/>
                <a:gd name="T25" fmla="*/ 31 h 107"/>
                <a:gd name="T26" fmla="*/ 42 w 111"/>
                <a:gd name="T27" fmla="*/ 28 h 107"/>
                <a:gd name="T28" fmla="*/ 52 w 111"/>
                <a:gd name="T29" fmla="*/ 7 h 107"/>
                <a:gd name="T30" fmla="*/ 76 w 111"/>
                <a:gd name="T31" fmla="*/ 0 h 107"/>
                <a:gd name="T32" fmla="*/ 78 w 111"/>
                <a:gd name="T33" fmla="*/ 1 h 107"/>
                <a:gd name="T34" fmla="*/ 110 w 111"/>
                <a:gd name="T35" fmla="*/ 88 h 107"/>
                <a:gd name="T36" fmla="*/ 108 w 111"/>
                <a:gd name="T37" fmla="*/ 89 h 107"/>
                <a:gd name="T38" fmla="*/ 101 w 111"/>
                <a:gd name="T39" fmla="*/ 100 h 107"/>
                <a:gd name="T40" fmla="*/ 32 w 111"/>
                <a:gd name="T41" fmla="*/ 48 h 107"/>
                <a:gd name="T42" fmla="*/ 44 w 111"/>
                <a:gd name="T43" fmla="*/ 55 h 107"/>
                <a:gd name="T44" fmla="*/ 58 w 111"/>
                <a:gd name="T45" fmla="*/ 62 h 107"/>
                <a:gd name="T46" fmla="*/ 76 w 111"/>
                <a:gd name="T47" fmla="*/ 82 h 107"/>
                <a:gd name="T48" fmla="*/ 92 w 111"/>
                <a:gd name="T49" fmla="*/ 103 h 107"/>
                <a:gd name="T50" fmla="*/ 99 w 111"/>
                <a:gd name="T51" fmla="*/ 93 h 107"/>
                <a:gd name="T52" fmla="*/ 107 w 111"/>
                <a:gd name="T53" fmla="*/ 76 h 107"/>
                <a:gd name="T54" fmla="*/ 61 w 111"/>
                <a:gd name="T55" fmla="*/ 9 h 107"/>
                <a:gd name="T56" fmla="*/ 45 w 111"/>
                <a:gd name="T57" fmla="*/ 18 h 107"/>
                <a:gd name="T58" fmla="*/ 53 w 111"/>
                <a:gd name="T59" fmla="*/ 23 h 107"/>
                <a:gd name="T60" fmla="*/ 57 w 111"/>
                <a:gd name="T61" fmla="*/ 24 h 107"/>
                <a:gd name="T62" fmla="*/ 45 w 111"/>
                <a:gd name="T63" fmla="*/ 36 h 107"/>
                <a:gd name="T64" fmla="*/ 35 w 111"/>
                <a:gd name="T65" fmla="*/ 36 h 107"/>
                <a:gd name="T66" fmla="*/ 29 w 111"/>
                <a:gd name="T67" fmla="*/ 40 h 107"/>
                <a:gd name="T68" fmla="*/ 28 w 111"/>
                <a:gd name="T69" fmla="*/ 43 h 107"/>
                <a:gd name="T70" fmla="*/ 27 w 111"/>
                <a:gd name="T71" fmla="*/ 43 h 107"/>
                <a:gd name="T72" fmla="*/ 20 w 111"/>
                <a:gd name="T73" fmla="*/ 35 h 107"/>
                <a:gd name="T74" fmla="*/ 10 w 111"/>
                <a:gd name="T75" fmla="*/ 29 h 107"/>
                <a:gd name="T76" fmla="*/ 4 w 111"/>
                <a:gd name="T77" fmla="*/ 32 h 107"/>
                <a:gd name="T78" fmla="*/ 17 w 111"/>
                <a:gd name="T79" fmla="*/ 47 h 107"/>
                <a:gd name="T80" fmla="*/ 27 w 111"/>
                <a:gd name="T81" fmla="*/ 4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1" h="107">
                  <a:moveTo>
                    <a:pt x="92" y="107"/>
                  </a:moveTo>
                  <a:cubicBezTo>
                    <a:pt x="87" y="107"/>
                    <a:pt x="82" y="104"/>
                    <a:pt x="77" y="96"/>
                  </a:cubicBezTo>
                  <a:cubicBezTo>
                    <a:pt x="75" y="92"/>
                    <a:pt x="74" y="87"/>
                    <a:pt x="72" y="83"/>
                  </a:cubicBezTo>
                  <a:cubicBezTo>
                    <a:pt x="72" y="81"/>
                    <a:pt x="71" y="78"/>
                    <a:pt x="70" y="76"/>
                  </a:cubicBezTo>
                  <a:cubicBezTo>
                    <a:pt x="67" y="69"/>
                    <a:pt x="64" y="68"/>
                    <a:pt x="57" y="66"/>
                  </a:cubicBezTo>
                  <a:cubicBezTo>
                    <a:pt x="55" y="65"/>
                    <a:pt x="54" y="65"/>
                    <a:pt x="52" y="64"/>
                  </a:cubicBezTo>
                  <a:cubicBezTo>
                    <a:pt x="47" y="63"/>
                    <a:pt x="44" y="60"/>
                    <a:pt x="41" y="58"/>
                  </a:cubicBezTo>
                  <a:cubicBezTo>
                    <a:pt x="39" y="56"/>
                    <a:pt x="36" y="53"/>
                    <a:pt x="33" y="53"/>
                  </a:cubicBezTo>
                  <a:cubicBezTo>
                    <a:pt x="31" y="52"/>
                    <a:pt x="30" y="52"/>
                    <a:pt x="28" y="53"/>
                  </a:cubicBezTo>
                  <a:cubicBezTo>
                    <a:pt x="26" y="54"/>
                    <a:pt x="24" y="54"/>
                    <a:pt x="22" y="54"/>
                  </a:cubicBezTo>
                  <a:cubicBezTo>
                    <a:pt x="17" y="53"/>
                    <a:pt x="16" y="52"/>
                    <a:pt x="14" y="50"/>
                  </a:cubicBezTo>
                  <a:cubicBezTo>
                    <a:pt x="14" y="49"/>
                    <a:pt x="13" y="48"/>
                    <a:pt x="12" y="47"/>
                  </a:cubicBezTo>
                  <a:cubicBezTo>
                    <a:pt x="5" y="42"/>
                    <a:pt x="0" y="37"/>
                    <a:pt x="0" y="32"/>
                  </a:cubicBezTo>
                  <a:cubicBezTo>
                    <a:pt x="0" y="30"/>
                    <a:pt x="1" y="28"/>
                    <a:pt x="4" y="26"/>
                  </a:cubicBezTo>
                  <a:cubicBezTo>
                    <a:pt x="4" y="26"/>
                    <a:pt x="5" y="25"/>
                    <a:pt x="10" y="25"/>
                  </a:cubicBezTo>
                  <a:cubicBezTo>
                    <a:pt x="12" y="25"/>
                    <a:pt x="18" y="26"/>
                    <a:pt x="20" y="27"/>
                  </a:cubicBezTo>
                  <a:cubicBezTo>
                    <a:pt x="23" y="29"/>
                    <a:pt x="23" y="32"/>
                    <a:pt x="24" y="35"/>
                  </a:cubicBezTo>
                  <a:cubicBezTo>
                    <a:pt x="24" y="36"/>
                    <a:pt x="24" y="37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6" y="34"/>
                    <a:pt x="28" y="32"/>
                  </a:cubicBezTo>
                  <a:cubicBezTo>
                    <a:pt x="31" y="31"/>
                    <a:pt x="33" y="32"/>
                    <a:pt x="35" y="32"/>
                  </a:cubicBezTo>
                  <a:cubicBezTo>
                    <a:pt x="37" y="32"/>
                    <a:pt x="38" y="32"/>
                    <a:pt x="41" y="32"/>
                  </a:cubicBezTo>
                  <a:cubicBezTo>
                    <a:pt x="42" y="32"/>
                    <a:pt x="43" y="32"/>
                    <a:pt x="45" y="32"/>
                  </a:cubicBezTo>
                  <a:cubicBezTo>
                    <a:pt x="49" y="32"/>
                    <a:pt x="52" y="32"/>
                    <a:pt x="53" y="30"/>
                  </a:cubicBezTo>
                  <a:cubicBezTo>
                    <a:pt x="53" y="30"/>
                    <a:pt x="54" y="29"/>
                    <a:pt x="54" y="29"/>
                  </a:cubicBezTo>
                  <a:cubicBezTo>
                    <a:pt x="51" y="31"/>
                    <a:pt x="47" y="32"/>
                    <a:pt x="44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3" y="24"/>
                    <a:pt x="42" y="21"/>
                    <a:pt x="42" y="19"/>
                  </a:cubicBezTo>
                  <a:cubicBezTo>
                    <a:pt x="40" y="13"/>
                    <a:pt x="42" y="11"/>
                    <a:pt x="52" y="7"/>
                  </a:cubicBezTo>
                  <a:cubicBezTo>
                    <a:pt x="55" y="7"/>
                    <a:pt x="57" y="6"/>
                    <a:pt x="60" y="5"/>
                  </a:cubicBezTo>
                  <a:cubicBezTo>
                    <a:pt x="65" y="4"/>
                    <a:pt x="71" y="2"/>
                    <a:pt x="7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99" y="20"/>
                    <a:pt x="111" y="47"/>
                    <a:pt x="111" y="76"/>
                  </a:cubicBezTo>
                  <a:cubicBezTo>
                    <a:pt x="111" y="79"/>
                    <a:pt x="111" y="83"/>
                    <a:pt x="110" y="88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5" y="89"/>
                    <a:pt x="104" y="90"/>
                    <a:pt x="103" y="94"/>
                  </a:cubicBezTo>
                  <a:cubicBezTo>
                    <a:pt x="103" y="96"/>
                    <a:pt x="102" y="98"/>
                    <a:pt x="101" y="100"/>
                  </a:cubicBezTo>
                  <a:cubicBezTo>
                    <a:pt x="99" y="105"/>
                    <a:pt x="95" y="107"/>
                    <a:pt x="92" y="107"/>
                  </a:cubicBezTo>
                  <a:close/>
                  <a:moveTo>
                    <a:pt x="32" y="48"/>
                  </a:moveTo>
                  <a:cubicBezTo>
                    <a:pt x="33" y="48"/>
                    <a:pt x="33" y="48"/>
                    <a:pt x="34" y="49"/>
                  </a:cubicBezTo>
                  <a:cubicBezTo>
                    <a:pt x="38" y="50"/>
                    <a:pt x="41" y="52"/>
                    <a:pt x="44" y="55"/>
                  </a:cubicBezTo>
                  <a:cubicBezTo>
                    <a:pt x="47" y="57"/>
                    <a:pt x="49" y="59"/>
                    <a:pt x="53" y="61"/>
                  </a:cubicBezTo>
                  <a:cubicBezTo>
                    <a:pt x="55" y="61"/>
                    <a:pt x="56" y="62"/>
                    <a:pt x="58" y="62"/>
                  </a:cubicBezTo>
                  <a:cubicBezTo>
                    <a:pt x="65" y="64"/>
                    <a:pt x="70" y="65"/>
                    <a:pt x="74" y="74"/>
                  </a:cubicBezTo>
                  <a:cubicBezTo>
                    <a:pt x="75" y="77"/>
                    <a:pt x="76" y="80"/>
                    <a:pt x="76" y="82"/>
                  </a:cubicBezTo>
                  <a:cubicBezTo>
                    <a:pt x="77" y="86"/>
                    <a:pt x="78" y="90"/>
                    <a:pt x="81" y="94"/>
                  </a:cubicBezTo>
                  <a:cubicBezTo>
                    <a:pt x="85" y="100"/>
                    <a:pt x="88" y="103"/>
                    <a:pt x="92" y="103"/>
                  </a:cubicBezTo>
                  <a:cubicBezTo>
                    <a:pt x="94" y="103"/>
                    <a:pt x="96" y="102"/>
                    <a:pt x="98" y="98"/>
                  </a:cubicBezTo>
                  <a:cubicBezTo>
                    <a:pt x="98" y="97"/>
                    <a:pt x="99" y="95"/>
                    <a:pt x="99" y="93"/>
                  </a:cubicBezTo>
                  <a:cubicBezTo>
                    <a:pt x="100" y="90"/>
                    <a:pt x="101" y="85"/>
                    <a:pt x="107" y="85"/>
                  </a:cubicBezTo>
                  <a:cubicBezTo>
                    <a:pt x="107" y="82"/>
                    <a:pt x="107" y="79"/>
                    <a:pt x="107" y="76"/>
                  </a:cubicBezTo>
                  <a:cubicBezTo>
                    <a:pt x="107" y="49"/>
                    <a:pt x="96" y="23"/>
                    <a:pt x="76" y="4"/>
                  </a:cubicBezTo>
                  <a:cubicBezTo>
                    <a:pt x="72" y="6"/>
                    <a:pt x="66" y="8"/>
                    <a:pt x="61" y="9"/>
                  </a:cubicBezTo>
                  <a:cubicBezTo>
                    <a:pt x="58" y="10"/>
                    <a:pt x="56" y="10"/>
                    <a:pt x="54" y="11"/>
                  </a:cubicBezTo>
                  <a:cubicBezTo>
                    <a:pt x="45" y="15"/>
                    <a:pt x="45" y="15"/>
                    <a:pt x="45" y="18"/>
                  </a:cubicBezTo>
                  <a:cubicBezTo>
                    <a:pt x="46" y="20"/>
                    <a:pt x="47" y="23"/>
                    <a:pt x="46" y="27"/>
                  </a:cubicBezTo>
                  <a:cubicBezTo>
                    <a:pt x="50" y="27"/>
                    <a:pt x="52" y="25"/>
                    <a:pt x="53" y="23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8" y="27"/>
                    <a:pt x="58" y="30"/>
                    <a:pt x="56" y="32"/>
                  </a:cubicBezTo>
                  <a:cubicBezTo>
                    <a:pt x="54" y="36"/>
                    <a:pt x="48" y="36"/>
                    <a:pt x="45" y="36"/>
                  </a:cubicBezTo>
                  <a:cubicBezTo>
                    <a:pt x="43" y="36"/>
                    <a:pt x="42" y="36"/>
                    <a:pt x="40" y="36"/>
                  </a:cubicBezTo>
                  <a:cubicBezTo>
                    <a:pt x="38" y="36"/>
                    <a:pt x="36" y="36"/>
                    <a:pt x="35" y="36"/>
                  </a:cubicBezTo>
                  <a:cubicBezTo>
                    <a:pt x="33" y="36"/>
                    <a:pt x="31" y="36"/>
                    <a:pt x="30" y="36"/>
                  </a:cubicBezTo>
                  <a:cubicBezTo>
                    <a:pt x="29" y="37"/>
                    <a:pt x="29" y="38"/>
                    <a:pt x="29" y="40"/>
                  </a:cubicBezTo>
                  <a:cubicBezTo>
                    <a:pt x="29" y="41"/>
                    <a:pt x="29" y="42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5" y="43"/>
                    <a:pt x="22" y="41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19" y="33"/>
                    <a:pt x="19" y="31"/>
                    <a:pt x="17" y="30"/>
                  </a:cubicBezTo>
                  <a:cubicBezTo>
                    <a:pt x="17" y="30"/>
                    <a:pt x="13" y="29"/>
                    <a:pt x="10" y="29"/>
                  </a:cubicBezTo>
                  <a:cubicBezTo>
                    <a:pt x="7" y="29"/>
                    <a:pt x="6" y="30"/>
                    <a:pt x="6" y="30"/>
                  </a:cubicBezTo>
                  <a:cubicBezTo>
                    <a:pt x="4" y="31"/>
                    <a:pt x="4" y="32"/>
                    <a:pt x="4" y="32"/>
                  </a:cubicBezTo>
                  <a:cubicBezTo>
                    <a:pt x="4" y="36"/>
                    <a:pt x="11" y="42"/>
                    <a:pt x="14" y="44"/>
                  </a:cubicBezTo>
                  <a:cubicBezTo>
                    <a:pt x="16" y="45"/>
                    <a:pt x="17" y="46"/>
                    <a:pt x="17" y="47"/>
                  </a:cubicBezTo>
                  <a:cubicBezTo>
                    <a:pt x="18" y="49"/>
                    <a:pt x="19" y="49"/>
                    <a:pt x="23" y="50"/>
                  </a:cubicBezTo>
                  <a:cubicBezTo>
                    <a:pt x="24" y="50"/>
                    <a:pt x="25" y="50"/>
                    <a:pt x="27" y="49"/>
                  </a:cubicBezTo>
                  <a:cubicBezTo>
                    <a:pt x="28" y="49"/>
                    <a:pt x="30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19"/>
            <p:cNvSpPr>
              <a:spLocks noEditPoints="1"/>
            </p:cNvSpPr>
            <p:nvPr/>
          </p:nvSpPr>
          <p:spPr bwMode="auto">
            <a:xfrm>
              <a:off x="4132299" y="1574800"/>
              <a:ext cx="261938" cy="322263"/>
            </a:xfrm>
            <a:custGeom>
              <a:avLst/>
              <a:gdLst>
                <a:gd name="T0" fmla="*/ 44 w 70"/>
                <a:gd name="T1" fmla="*/ 86 h 86"/>
                <a:gd name="T2" fmla="*/ 42 w 70"/>
                <a:gd name="T3" fmla="*/ 85 h 86"/>
                <a:gd name="T4" fmla="*/ 0 w 70"/>
                <a:gd name="T5" fmla="*/ 4 h 86"/>
                <a:gd name="T6" fmla="*/ 0 w 70"/>
                <a:gd name="T7" fmla="*/ 0 h 86"/>
                <a:gd name="T8" fmla="*/ 3 w 70"/>
                <a:gd name="T9" fmla="*/ 2 h 86"/>
                <a:gd name="T10" fmla="*/ 10 w 70"/>
                <a:gd name="T11" fmla="*/ 11 h 86"/>
                <a:gd name="T12" fmla="*/ 14 w 70"/>
                <a:gd name="T13" fmla="*/ 17 h 86"/>
                <a:gd name="T14" fmla="*/ 17 w 70"/>
                <a:gd name="T15" fmla="*/ 20 h 86"/>
                <a:gd name="T16" fmla="*/ 18 w 70"/>
                <a:gd name="T17" fmla="*/ 21 h 86"/>
                <a:gd name="T18" fmla="*/ 18 w 70"/>
                <a:gd name="T19" fmla="*/ 21 h 86"/>
                <a:gd name="T20" fmla="*/ 22 w 70"/>
                <a:gd name="T21" fmla="*/ 22 h 86"/>
                <a:gd name="T22" fmla="*/ 26 w 70"/>
                <a:gd name="T23" fmla="*/ 22 h 86"/>
                <a:gd name="T24" fmla="*/ 34 w 70"/>
                <a:gd name="T25" fmla="*/ 25 h 86"/>
                <a:gd name="T26" fmla="*/ 36 w 70"/>
                <a:gd name="T27" fmla="*/ 30 h 86"/>
                <a:gd name="T28" fmla="*/ 36 w 70"/>
                <a:gd name="T29" fmla="*/ 32 h 86"/>
                <a:gd name="T30" fmla="*/ 37 w 70"/>
                <a:gd name="T31" fmla="*/ 32 h 86"/>
                <a:gd name="T32" fmla="*/ 41 w 70"/>
                <a:gd name="T33" fmla="*/ 35 h 86"/>
                <a:gd name="T34" fmla="*/ 44 w 70"/>
                <a:gd name="T35" fmla="*/ 42 h 86"/>
                <a:gd name="T36" fmla="*/ 46 w 70"/>
                <a:gd name="T37" fmla="*/ 47 h 86"/>
                <a:gd name="T38" fmla="*/ 52 w 70"/>
                <a:gd name="T39" fmla="*/ 49 h 86"/>
                <a:gd name="T40" fmla="*/ 66 w 70"/>
                <a:gd name="T41" fmla="*/ 58 h 86"/>
                <a:gd name="T42" fmla="*/ 60 w 70"/>
                <a:gd name="T43" fmla="*/ 72 h 86"/>
                <a:gd name="T44" fmla="*/ 55 w 70"/>
                <a:gd name="T45" fmla="*/ 75 h 86"/>
                <a:gd name="T46" fmla="*/ 45 w 70"/>
                <a:gd name="T47" fmla="*/ 85 h 86"/>
                <a:gd name="T48" fmla="*/ 44 w 70"/>
                <a:gd name="T49" fmla="*/ 86 h 86"/>
                <a:gd name="T50" fmla="*/ 4 w 70"/>
                <a:gd name="T51" fmla="*/ 9 h 86"/>
                <a:gd name="T52" fmla="*/ 43 w 70"/>
                <a:gd name="T53" fmla="*/ 81 h 86"/>
                <a:gd name="T54" fmla="*/ 53 w 70"/>
                <a:gd name="T55" fmla="*/ 72 h 86"/>
                <a:gd name="T56" fmla="*/ 58 w 70"/>
                <a:gd name="T57" fmla="*/ 68 h 86"/>
                <a:gd name="T58" fmla="*/ 63 w 70"/>
                <a:gd name="T59" fmla="*/ 59 h 86"/>
                <a:gd name="T60" fmla="*/ 52 w 70"/>
                <a:gd name="T61" fmla="*/ 53 h 86"/>
                <a:gd name="T62" fmla="*/ 43 w 70"/>
                <a:gd name="T63" fmla="*/ 50 h 86"/>
                <a:gd name="T64" fmla="*/ 40 w 70"/>
                <a:gd name="T65" fmla="*/ 43 h 86"/>
                <a:gd name="T66" fmla="*/ 38 w 70"/>
                <a:gd name="T67" fmla="*/ 38 h 86"/>
                <a:gd name="T68" fmla="*/ 37 w 70"/>
                <a:gd name="T69" fmla="*/ 37 h 86"/>
                <a:gd name="T70" fmla="*/ 36 w 70"/>
                <a:gd name="T71" fmla="*/ 36 h 86"/>
                <a:gd name="T72" fmla="*/ 33 w 70"/>
                <a:gd name="T73" fmla="*/ 35 h 86"/>
                <a:gd name="T74" fmla="*/ 32 w 70"/>
                <a:gd name="T75" fmla="*/ 30 h 86"/>
                <a:gd name="T76" fmla="*/ 32 w 70"/>
                <a:gd name="T77" fmla="*/ 28 h 86"/>
                <a:gd name="T78" fmla="*/ 26 w 70"/>
                <a:gd name="T79" fmla="*/ 26 h 86"/>
                <a:gd name="T80" fmla="*/ 21 w 70"/>
                <a:gd name="T81" fmla="*/ 26 h 86"/>
                <a:gd name="T82" fmla="*/ 17 w 70"/>
                <a:gd name="T83" fmla="*/ 25 h 86"/>
                <a:gd name="T84" fmla="*/ 13 w 70"/>
                <a:gd name="T85" fmla="*/ 22 h 86"/>
                <a:gd name="T86" fmla="*/ 12 w 70"/>
                <a:gd name="T87" fmla="*/ 20 h 86"/>
                <a:gd name="T88" fmla="*/ 7 w 70"/>
                <a:gd name="T89" fmla="*/ 13 h 86"/>
                <a:gd name="T90" fmla="*/ 4 w 70"/>
                <a:gd name="T91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86">
                  <a:moveTo>
                    <a:pt x="44" y="86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16" y="66"/>
                    <a:pt x="0" y="36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6" y="5"/>
                    <a:pt x="8" y="8"/>
                    <a:pt x="10" y="11"/>
                  </a:cubicBezTo>
                  <a:cubicBezTo>
                    <a:pt x="12" y="14"/>
                    <a:pt x="13" y="16"/>
                    <a:pt x="14" y="17"/>
                  </a:cubicBezTo>
                  <a:cubicBezTo>
                    <a:pt x="15" y="18"/>
                    <a:pt x="16" y="19"/>
                    <a:pt x="17" y="20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2" y="22"/>
                  </a:cubicBezTo>
                  <a:cubicBezTo>
                    <a:pt x="23" y="22"/>
                    <a:pt x="24" y="22"/>
                    <a:pt x="26" y="22"/>
                  </a:cubicBezTo>
                  <a:cubicBezTo>
                    <a:pt x="28" y="23"/>
                    <a:pt x="31" y="23"/>
                    <a:pt x="34" y="25"/>
                  </a:cubicBezTo>
                  <a:cubicBezTo>
                    <a:pt x="36" y="26"/>
                    <a:pt x="36" y="28"/>
                    <a:pt x="36" y="30"/>
                  </a:cubicBezTo>
                  <a:cubicBezTo>
                    <a:pt x="36" y="31"/>
                    <a:pt x="36" y="32"/>
                    <a:pt x="36" y="32"/>
                  </a:cubicBezTo>
                  <a:cubicBezTo>
                    <a:pt x="36" y="32"/>
                    <a:pt x="37" y="32"/>
                    <a:pt x="37" y="32"/>
                  </a:cubicBezTo>
                  <a:cubicBezTo>
                    <a:pt x="39" y="33"/>
                    <a:pt x="40" y="34"/>
                    <a:pt x="41" y="35"/>
                  </a:cubicBezTo>
                  <a:cubicBezTo>
                    <a:pt x="42" y="37"/>
                    <a:pt x="43" y="39"/>
                    <a:pt x="44" y="42"/>
                  </a:cubicBezTo>
                  <a:cubicBezTo>
                    <a:pt x="44" y="44"/>
                    <a:pt x="45" y="47"/>
                    <a:pt x="46" y="47"/>
                  </a:cubicBezTo>
                  <a:cubicBezTo>
                    <a:pt x="47" y="49"/>
                    <a:pt x="50" y="49"/>
                    <a:pt x="52" y="49"/>
                  </a:cubicBezTo>
                  <a:cubicBezTo>
                    <a:pt x="57" y="50"/>
                    <a:pt x="64" y="50"/>
                    <a:pt x="66" y="58"/>
                  </a:cubicBezTo>
                  <a:cubicBezTo>
                    <a:pt x="70" y="66"/>
                    <a:pt x="65" y="69"/>
                    <a:pt x="60" y="72"/>
                  </a:cubicBezTo>
                  <a:cubicBezTo>
                    <a:pt x="58" y="73"/>
                    <a:pt x="57" y="74"/>
                    <a:pt x="55" y="75"/>
                  </a:cubicBezTo>
                  <a:cubicBezTo>
                    <a:pt x="52" y="77"/>
                    <a:pt x="48" y="81"/>
                    <a:pt x="45" y="85"/>
                  </a:cubicBezTo>
                  <a:lnTo>
                    <a:pt x="44" y="86"/>
                  </a:lnTo>
                  <a:close/>
                  <a:moveTo>
                    <a:pt x="4" y="9"/>
                  </a:moveTo>
                  <a:cubicBezTo>
                    <a:pt x="6" y="37"/>
                    <a:pt x="20" y="64"/>
                    <a:pt x="43" y="81"/>
                  </a:cubicBezTo>
                  <a:cubicBezTo>
                    <a:pt x="46" y="77"/>
                    <a:pt x="50" y="74"/>
                    <a:pt x="53" y="72"/>
                  </a:cubicBezTo>
                  <a:cubicBezTo>
                    <a:pt x="54" y="70"/>
                    <a:pt x="56" y="69"/>
                    <a:pt x="58" y="68"/>
                  </a:cubicBezTo>
                  <a:cubicBezTo>
                    <a:pt x="63" y="65"/>
                    <a:pt x="65" y="64"/>
                    <a:pt x="63" y="59"/>
                  </a:cubicBezTo>
                  <a:cubicBezTo>
                    <a:pt x="61" y="54"/>
                    <a:pt x="57" y="54"/>
                    <a:pt x="52" y="53"/>
                  </a:cubicBezTo>
                  <a:cubicBezTo>
                    <a:pt x="49" y="53"/>
                    <a:pt x="46" y="53"/>
                    <a:pt x="43" y="50"/>
                  </a:cubicBezTo>
                  <a:cubicBezTo>
                    <a:pt x="42" y="49"/>
                    <a:pt x="41" y="46"/>
                    <a:pt x="40" y="43"/>
                  </a:cubicBezTo>
                  <a:cubicBezTo>
                    <a:pt x="39" y="41"/>
                    <a:pt x="38" y="38"/>
                    <a:pt x="38" y="38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6" y="36"/>
                    <a:pt x="36" y="36"/>
                  </a:cubicBezTo>
                  <a:cubicBezTo>
                    <a:pt x="35" y="36"/>
                    <a:pt x="34" y="35"/>
                    <a:pt x="33" y="35"/>
                  </a:cubicBezTo>
                  <a:cubicBezTo>
                    <a:pt x="32" y="33"/>
                    <a:pt x="32" y="31"/>
                    <a:pt x="32" y="30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0" y="27"/>
                    <a:pt x="28" y="27"/>
                    <a:pt x="26" y="26"/>
                  </a:cubicBezTo>
                  <a:cubicBezTo>
                    <a:pt x="24" y="26"/>
                    <a:pt x="22" y="26"/>
                    <a:pt x="21" y="26"/>
                  </a:cubicBezTo>
                  <a:cubicBezTo>
                    <a:pt x="19" y="25"/>
                    <a:pt x="18" y="25"/>
                    <a:pt x="17" y="25"/>
                  </a:cubicBezTo>
                  <a:cubicBezTo>
                    <a:pt x="15" y="25"/>
                    <a:pt x="15" y="24"/>
                    <a:pt x="13" y="22"/>
                  </a:cubicBezTo>
                  <a:cubicBezTo>
                    <a:pt x="13" y="22"/>
                    <a:pt x="12" y="21"/>
                    <a:pt x="12" y="20"/>
                  </a:cubicBezTo>
                  <a:cubicBezTo>
                    <a:pt x="10" y="18"/>
                    <a:pt x="8" y="16"/>
                    <a:pt x="7" y="13"/>
                  </a:cubicBezTo>
                  <a:cubicBezTo>
                    <a:pt x="6" y="12"/>
                    <a:pt x="5" y="11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0"/>
            <p:cNvSpPr>
              <a:spLocks noEditPoints="1"/>
            </p:cNvSpPr>
            <p:nvPr/>
          </p:nvSpPr>
          <p:spPr bwMode="auto">
            <a:xfrm>
              <a:off x="4135474" y="1327150"/>
              <a:ext cx="206375" cy="244475"/>
            </a:xfrm>
            <a:custGeom>
              <a:avLst/>
              <a:gdLst>
                <a:gd name="T0" fmla="*/ 10 w 55"/>
                <a:gd name="T1" fmla="*/ 65 h 65"/>
                <a:gd name="T2" fmla="*/ 5 w 55"/>
                <a:gd name="T3" fmla="*/ 60 h 65"/>
                <a:gd name="T4" fmla="*/ 2 w 55"/>
                <a:gd name="T5" fmla="*/ 57 h 65"/>
                <a:gd name="T6" fmla="*/ 0 w 55"/>
                <a:gd name="T7" fmla="*/ 57 h 65"/>
                <a:gd name="T8" fmla="*/ 0 w 55"/>
                <a:gd name="T9" fmla="*/ 55 h 65"/>
                <a:gd name="T10" fmla="*/ 25 w 55"/>
                <a:gd name="T11" fmla="*/ 1 h 65"/>
                <a:gd name="T12" fmla="*/ 25 w 55"/>
                <a:gd name="T13" fmla="*/ 0 h 65"/>
                <a:gd name="T14" fmla="*/ 27 w 55"/>
                <a:gd name="T15" fmla="*/ 1 h 65"/>
                <a:gd name="T16" fmla="*/ 41 w 55"/>
                <a:gd name="T17" fmla="*/ 9 h 65"/>
                <a:gd name="T18" fmla="*/ 45 w 55"/>
                <a:gd name="T19" fmla="*/ 12 h 65"/>
                <a:gd name="T20" fmla="*/ 52 w 55"/>
                <a:gd name="T21" fmla="*/ 36 h 65"/>
                <a:gd name="T22" fmla="*/ 52 w 55"/>
                <a:gd name="T23" fmla="*/ 38 h 65"/>
                <a:gd name="T24" fmla="*/ 50 w 55"/>
                <a:gd name="T25" fmla="*/ 37 h 65"/>
                <a:gd name="T26" fmla="*/ 42 w 55"/>
                <a:gd name="T27" fmla="*/ 31 h 65"/>
                <a:gd name="T28" fmla="*/ 42 w 55"/>
                <a:gd name="T29" fmla="*/ 31 h 65"/>
                <a:gd name="T30" fmla="*/ 43 w 55"/>
                <a:gd name="T31" fmla="*/ 35 h 65"/>
                <a:gd name="T32" fmla="*/ 29 w 55"/>
                <a:gd name="T33" fmla="*/ 47 h 65"/>
                <a:gd name="T34" fmla="*/ 23 w 55"/>
                <a:gd name="T35" fmla="*/ 51 h 65"/>
                <a:gd name="T36" fmla="*/ 21 w 55"/>
                <a:gd name="T37" fmla="*/ 55 h 65"/>
                <a:gd name="T38" fmla="*/ 14 w 55"/>
                <a:gd name="T39" fmla="*/ 64 h 65"/>
                <a:gd name="T40" fmla="*/ 10 w 55"/>
                <a:gd name="T41" fmla="*/ 65 h 65"/>
                <a:gd name="T42" fmla="*/ 4 w 55"/>
                <a:gd name="T43" fmla="*/ 54 h 65"/>
                <a:gd name="T44" fmla="*/ 8 w 55"/>
                <a:gd name="T45" fmla="*/ 58 h 65"/>
                <a:gd name="T46" fmla="*/ 10 w 55"/>
                <a:gd name="T47" fmla="*/ 61 h 65"/>
                <a:gd name="T48" fmla="*/ 13 w 55"/>
                <a:gd name="T49" fmla="*/ 60 h 65"/>
                <a:gd name="T50" fmla="*/ 17 w 55"/>
                <a:gd name="T51" fmla="*/ 53 h 65"/>
                <a:gd name="T52" fmla="*/ 20 w 55"/>
                <a:gd name="T53" fmla="*/ 49 h 65"/>
                <a:gd name="T54" fmla="*/ 27 w 55"/>
                <a:gd name="T55" fmla="*/ 44 h 65"/>
                <a:gd name="T56" fmla="*/ 39 w 55"/>
                <a:gd name="T57" fmla="*/ 35 h 65"/>
                <a:gd name="T58" fmla="*/ 38 w 55"/>
                <a:gd name="T59" fmla="*/ 33 h 65"/>
                <a:gd name="T60" fmla="*/ 36 w 55"/>
                <a:gd name="T61" fmla="*/ 32 h 65"/>
                <a:gd name="T62" fmla="*/ 37 w 55"/>
                <a:gd name="T63" fmla="*/ 30 h 65"/>
                <a:gd name="T64" fmla="*/ 43 w 55"/>
                <a:gd name="T65" fmla="*/ 26 h 65"/>
                <a:gd name="T66" fmla="*/ 45 w 55"/>
                <a:gd name="T67" fmla="*/ 26 h 65"/>
                <a:gd name="T68" fmla="*/ 45 w 55"/>
                <a:gd name="T69" fmla="*/ 28 h 65"/>
                <a:gd name="T70" fmla="*/ 49 w 55"/>
                <a:gd name="T71" fmla="*/ 33 h 65"/>
                <a:gd name="T72" fmla="*/ 42 w 55"/>
                <a:gd name="T73" fmla="*/ 15 h 65"/>
                <a:gd name="T74" fmla="*/ 39 w 55"/>
                <a:gd name="T75" fmla="*/ 12 h 65"/>
                <a:gd name="T76" fmla="*/ 27 w 55"/>
                <a:gd name="T77" fmla="*/ 5 h 65"/>
                <a:gd name="T78" fmla="*/ 4 w 55"/>
                <a:gd name="T79" fmla="*/ 5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65">
                  <a:moveTo>
                    <a:pt x="10" y="65"/>
                  </a:moveTo>
                  <a:cubicBezTo>
                    <a:pt x="7" y="65"/>
                    <a:pt x="6" y="62"/>
                    <a:pt x="5" y="60"/>
                  </a:cubicBezTo>
                  <a:cubicBezTo>
                    <a:pt x="3" y="58"/>
                    <a:pt x="3" y="57"/>
                    <a:pt x="2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" y="35"/>
                    <a:pt x="11" y="16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32" y="2"/>
                    <a:pt x="37" y="5"/>
                    <a:pt x="41" y="9"/>
                  </a:cubicBezTo>
                  <a:cubicBezTo>
                    <a:pt x="43" y="10"/>
                    <a:pt x="44" y="11"/>
                    <a:pt x="45" y="12"/>
                  </a:cubicBezTo>
                  <a:cubicBezTo>
                    <a:pt x="55" y="19"/>
                    <a:pt x="55" y="24"/>
                    <a:pt x="52" y="36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6" y="36"/>
                    <a:pt x="44" y="34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2"/>
                    <a:pt x="43" y="33"/>
                    <a:pt x="43" y="35"/>
                  </a:cubicBezTo>
                  <a:cubicBezTo>
                    <a:pt x="43" y="39"/>
                    <a:pt x="37" y="43"/>
                    <a:pt x="29" y="47"/>
                  </a:cubicBezTo>
                  <a:cubicBezTo>
                    <a:pt x="26" y="49"/>
                    <a:pt x="24" y="50"/>
                    <a:pt x="23" y="51"/>
                  </a:cubicBezTo>
                  <a:cubicBezTo>
                    <a:pt x="23" y="52"/>
                    <a:pt x="22" y="54"/>
                    <a:pt x="21" y="55"/>
                  </a:cubicBezTo>
                  <a:cubicBezTo>
                    <a:pt x="17" y="61"/>
                    <a:pt x="16" y="64"/>
                    <a:pt x="14" y="64"/>
                  </a:cubicBezTo>
                  <a:cubicBezTo>
                    <a:pt x="13" y="65"/>
                    <a:pt x="12" y="65"/>
                    <a:pt x="10" y="65"/>
                  </a:cubicBezTo>
                  <a:close/>
                  <a:moveTo>
                    <a:pt x="4" y="54"/>
                  </a:moveTo>
                  <a:cubicBezTo>
                    <a:pt x="6" y="55"/>
                    <a:pt x="7" y="57"/>
                    <a:pt x="8" y="58"/>
                  </a:cubicBezTo>
                  <a:cubicBezTo>
                    <a:pt x="9" y="60"/>
                    <a:pt x="10" y="61"/>
                    <a:pt x="10" y="61"/>
                  </a:cubicBezTo>
                  <a:cubicBezTo>
                    <a:pt x="11" y="61"/>
                    <a:pt x="11" y="61"/>
                    <a:pt x="13" y="60"/>
                  </a:cubicBezTo>
                  <a:cubicBezTo>
                    <a:pt x="13" y="60"/>
                    <a:pt x="16" y="56"/>
                    <a:pt x="17" y="53"/>
                  </a:cubicBezTo>
                  <a:cubicBezTo>
                    <a:pt x="18" y="51"/>
                    <a:pt x="19" y="50"/>
                    <a:pt x="20" y="49"/>
                  </a:cubicBezTo>
                  <a:cubicBezTo>
                    <a:pt x="21" y="47"/>
                    <a:pt x="24" y="46"/>
                    <a:pt x="27" y="44"/>
                  </a:cubicBezTo>
                  <a:cubicBezTo>
                    <a:pt x="31" y="42"/>
                    <a:pt x="39" y="37"/>
                    <a:pt x="39" y="35"/>
                  </a:cubicBezTo>
                  <a:cubicBezTo>
                    <a:pt x="39" y="34"/>
                    <a:pt x="39" y="34"/>
                    <a:pt x="38" y="3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28"/>
                    <a:pt x="40" y="27"/>
                    <a:pt x="43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6" y="30"/>
                    <a:pt x="47" y="32"/>
                    <a:pt x="49" y="33"/>
                  </a:cubicBezTo>
                  <a:cubicBezTo>
                    <a:pt x="51" y="23"/>
                    <a:pt x="50" y="20"/>
                    <a:pt x="42" y="15"/>
                  </a:cubicBezTo>
                  <a:cubicBezTo>
                    <a:pt x="41" y="14"/>
                    <a:pt x="40" y="13"/>
                    <a:pt x="39" y="12"/>
                  </a:cubicBezTo>
                  <a:cubicBezTo>
                    <a:pt x="35" y="9"/>
                    <a:pt x="31" y="6"/>
                    <a:pt x="27" y="5"/>
                  </a:cubicBezTo>
                  <a:cubicBezTo>
                    <a:pt x="15" y="19"/>
                    <a:pt x="7" y="36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1"/>
            <p:cNvSpPr>
              <a:spLocks noEditPoints="1"/>
            </p:cNvSpPr>
            <p:nvPr/>
          </p:nvSpPr>
          <p:spPr bwMode="auto">
            <a:xfrm>
              <a:off x="4240249" y="1268413"/>
              <a:ext cx="87313" cy="74613"/>
            </a:xfrm>
            <a:custGeom>
              <a:avLst/>
              <a:gdLst>
                <a:gd name="T0" fmla="*/ 10 w 23"/>
                <a:gd name="T1" fmla="*/ 20 h 20"/>
                <a:gd name="T2" fmla="*/ 3 w 23"/>
                <a:gd name="T3" fmla="*/ 16 h 20"/>
                <a:gd name="T4" fmla="*/ 2 w 23"/>
                <a:gd name="T5" fmla="*/ 15 h 20"/>
                <a:gd name="T6" fmla="*/ 0 w 23"/>
                <a:gd name="T7" fmla="*/ 14 h 20"/>
                <a:gd name="T8" fmla="*/ 2 w 23"/>
                <a:gd name="T9" fmla="*/ 12 h 20"/>
                <a:gd name="T10" fmla="*/ 16 w 23"/>
                <a:gd name="T11" fmla="*/ 0 h 20"/>
                <a:gd name="T12" fmla="*/ 17 w 23"/>
                <a:gd name="T13" fmla="*/ 0 h 20"/>
                <a:gd name="T14" fmla="*/ 18 w 23"/>
                <a:gd name="T15" fmla="*/ 0 h 20"/>
                <a:gd name="T16" fmla="*/ 23 w 23"/>
                <a:gd name="T17" fmla="*/ 9 h 20"/>
                <a:gd name="T18" fmla="*/ 10 w 23"/>
                <a:gd name="T19" fmla="*/ 20 h 20"/>
                <a:gd name="T20" fmla="*/ 6 w 23"/>
                <a:gd name="T21" fmla="*/ 14 h 20"/>
                <a:gd name="T22" fmla="*/ 10 w 23"/>
                <a:gd name="T23" fmla="*/ 16 h 20"/>
                <a:gd name="T24" fmla="*/ 19 w 23"/>
                <a:gd name="T25" fmla="*/ 8 h 20"/>
                <a:gd name="T26" fmla="*/ 17 w 23"/>
                <a:gd name="T27" fmla="*/ 4 h 20"/>
                <a:gd name="T28" fmla="*/ 6 w 23"/>
                <a:gd name="T2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0">
                  <a:moveTo>
                    <a:pt x="10" y="20"/>
                  </a:moveTo>
                  <a:cubicBezTo>
                    <a:pt x="7" y="20"/>
                    <a:pt x="5" y="18"/>
                    <a:pt x="3" y="16"/>
                  </a:cubicBezTo>
                  <a:cubicBezTo>
                    <a:pt x="2" y="16"/>
                    <a:pt x="2" y="15"/>
                    <a:pt x="2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6" y="8"/>
                    <a:pt x="11" y="4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"/>
                    <a:pt x="23" y="5"/>
                    <a:pt x="23" y="9"/>
                  </a:cubicBezTo>
                  <a:cubicBezTo>
                    <a:pt x="23" y="11"/>
                    <a:pt x="12" y="20"/>
                    <a:pt x="10" y="20"/>
                  </a:cubicBezTo>
                  <a:close/>
                  <a:moveTo>
                    <a:pt x="6" y="14"/>
                  </a:moveTo>
                  <a:cubicBezTo>
                    <a:pt x="7" y="15"/>
                    <a:pt x="8" y="16"/>
                    <a:pt x="10" y="16"/>
                  </a:cubicBezTo>
                  <a:cubicBezTo>
                    <a:pt x="12" y="15"/>
                    <a:pt x="18" y="10"/>
                    <a:pt x="19" y="8"/>
                  </a:cubicBezTo>
                  <a:cubicBezTo>
                    <a:pt x="19" y="7"/>
                    <a:pt x="18" y="5"/>
                    <a:pt x="17" y="4"/>
                  </a:cubicBezTo>
                  <a:cubicBezTo>
                    <a:pt x="13" y="7"/>
                    <a:pt x="9" y="10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2"/>
            <p:cNvSpPr>
              <a:spLocks noEditPoints="1"/>
            </p:cNvSpPr>
            <p:nvPr/>
          </p:nvSpPr>
          <p:spPr bwMode="auto">
            <a:xfrm>
              <a:off x="4346611" y="1203325"/>
              <a:ext cx="193675" cy="161925"/>
            </a:xfrm>
            <a:custGeom>
              <a:avLst/>
              <a:gdLst>
                <a:gd name="T0" fmla="*/ 21 w 52"/>
                <a:gd name="T1" fmla="*/ 43 h 43"/>
                <a:gd name="T2" fmla="*/ 19 w 52"/>
                <a:gd name="T3" fmla="*/ 42 h 43"/>
                <a:gd name="T4" fmla="*/ 13 w 52"/>
                <a:gd name="T5" fmla="*/ 38 h 43"/>
                <a:gd name="T6" fmla="*/ 4 w 52"/>
                <a:gd name="T7" fmla="*/ 29 h 43"/>
                <a:gd name="T8" fmla="*/ 5 w 52"/>
                <a:gd name="T9" fmla="*/ 13 h 43"/>
                <a:gd name="T10" fmla="*/ 5 w 52"/>
                <a:gd name="T11" fmla="*/ 12 h 43"/>
                <a:gd name="T12" fmla="*/ 4 w 52"/>
                <a:gd name="T13" fmla="*/ 12 h 43"/>
                <a:gd name="T14" fmla="*/ 1 w 52"/>
                <a:gd name="T15" fmla="*/ 10 h 43"/>
                <a:gd name="T16" fmla="*/ 5 w 52"/>
                <a:gd name="T17" fmla="*/ 8 h 43"/>
                <a:gd name="T18" fmla="*/ 42 w 52"/>
                <a:gd name="T19" fmla="*/ 0 h 43"/>
                <a:gd name="T20" fmla="*/ 43 w 52"/>
                <a:gd name="T21" fmla="*/ 0 h 43"/>
                <a:gd name="T22" fmla="*/ 43 w 52"/>
                <a:gd name="T23" fmla="*/ 0 h 43"/>
                <a:gd name="T24" fmla="*/ 52 w 52"/>
                <a:gd name="T25" fmla="*/ 10 h 43"/>
                <a:gd name="T26" fmla="*/ 50 w 52"/>
                <a:gd name="T27" fmla="*/ 16 h 43"/>
                <a:gd name="T28" fmla="*/ 40 w 52"/>
                <a:gd name="T29" fmla="*/ 20 h 43"/>
                <a:gd name="T30" fmla="*/ 33 w 52"/>
                <a:gd name="T31" fmla="*/ 21 h 43"/>
                <a:gd name="T32" fmla="*/ 25 w 52"/>
                <a:gd name="T33" fmla="*/ 29 h 43"/>
                <a:gd name="T34" fmla="*/ 25 w 52"/>
                <a:gd name="T35" fmla="*/ 33 h 43"/>
                <a:gd name="T36" fmla="*/ 22 w 52"/>
                <a:gd name="T37" fmla="*/ 42 h 43"/>
                <a:gd name="T38" fmla="*/ 21 w 52"/>
                <a:gd name="T39" fmla="*/ 43 h 43"/>
                <a:gd name="T40" fmla="*/ 10 w 52"/>
                <a:gd name="T41" fmla="*/ 10 h 43"/>
                <a:gd name="T42" fmla="*/ 11 w 52"/>
                <a:gd name="T43" fmla="*/ 11 h 43"/>
                <a:gd name="T44" fmla="*/ 10 w 52"/>
                <a:gd name="T45" fmla="*/ 13 h 43"/>
                <a:gd name="T46" fmla="*/ 8 w 52"/>
                <a:gd name="T47" fmla="*/ 15 h 43"/>
                <a:gd name="T48" fmla="*/ 8 w 52"/>
                <a:gd name="T49" fmla="*/ 28 h 43"/>
                <a:gd name="T50" fmla="*/ 15 w 52"/>
                <a:gd name="T51" fmla="*/ 34 h 43"/>
                <a:gd name="T52" fmla="*/ 21 w 52"/>
                <a:gd name="T53" fmla="*/ 37 h 43"/>
                <a:gd name="T54" fmla="*/ 21 w 52"/>
                <a:gd name="T55" fmla="*/ 33 h 43"/>
                <a:gd name="T56" fmla="*/ 21 w 52"/>
                <a:gd name="T57" fmla="*/ 28 h 43"/>
                <a:gd name="T58" fmla="*/ 32 w 52"/>
                <a:gd name="T59" fmla="*/ 18 h 43"/>
                <a:gd name="T60" fmla="*/ 40 w 52"/>
                <a:gd name="T61" fmla="*/ 16 h 43"/>
                <a:gd name="T62" fmla="*/ 47 w 52"/>
                <a:gd name="T63" fmla="*/ 14 h 43"/>
                <a:gd name="T64" fmla="*/ 48 w 52"/>
                <a:gd name="T65" fmla="*/ 10 h 43"/>
                <a:gd name="T66" fmla="*/ 42 w 52"/>
                <a:gd name="T67" fmla="*/ 4 h 43"/>
                <a:gd name="T68" fmla="*/ 10 w 52"/>
                <a:gd name="T6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43">
                  <a:moveTo>
                    <a:pt x="21" y="43"/>
                  </a:moveTo>
                  <a:cubicBezTo>
                    <a:pt x="19" y="42"/>
                    <a:pt x="19" y="42"/>
                    <a:pt x="19" y="42"/>
                  </a:cubicBezTo>
                  <a:cubicBezTo>
                    <a:pt x="17" y="40"/>
                    <a:pt x="15" y="39"/>
                    <a:pt x="13" y="38"/>
                  </a:cubicBezTo>
                  <a:cubicBezTo>
                    <a:pt x="10" y="36"/>
                    <a:pt x="7" y="34"/>
                    <a:pt x="4" y="29"/>
                  </a:cubicBezTo>
                  <a:cubicBezTo>
                    <a:pt x="0" y="21"/>
                    <a:pt x="1" y="19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7" y="3"/>
                    <a:pt x="29" y="0"/>
                    <a:pt x="4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3"/>
                    <a:pt x="51" y="6"/>
                    <a:pt x="52" y="10"/>
                  </a:cubicBezTo>
                  <a:cubicBezTo>
                    <a:pt x="52" y="13"/>
                    <a:pt x="51" y="15"/>
                    <a:pt x="50" y="16"/>
                  </a:cubicBezTo>
                  <a:cubicBezTo>
                    <a:pt x="48" y="19"/>
                    <a:pt x="44" y="20"/>
                    <a:pt x="40" y="20"/>
                  </a:cubicBezTo>
                  <a:cubicBezTo>
                    <a:pt x="38" y="20"/>
                    <a:pt x="35" y="21"/>
                    <a:pt x="33" y="21"/>
                  </a:cubicBezTo>
                  <a:cubicBezTo>
                    <a:pt x="29" y="23"/>
                    <a:pt x="26" y="25"/>
                    <a:pt x="25" y="29"/>
                  </a:cubicBezTo>
                  <a:cubicBezTo>
                    <a:pt x="25" y="31"/>
                    <a:pt x="25" y="32"/>
                    <a:pt x="25" y="33"/>
                  </a:cubicBezTo>
                  <a:cubicBezTo>
                    <a:pt x="25" y="35"/>
                    <a:pt x="26" y="38"/>
                    <a:pt x="22" y="42"/>
                  </a:cubicBezTo>
                  <a:lnTo>
                    <a:pt x="21" y="43"/>
                  </a:lnTo>
                  <a:close/>
                  <a:moveTo>
                    <a:pt x="10" y="10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8" y="15"/>
                  </a:cubicBezTo>
                  <a:cubicBezTo>
                    <a:pt x="5" y="20"/>
                    <a:pt x="4" y="21"/>
                    <a:pt x="8" y="28"/>
                  </a:cubicBezTo>
                  <a:cubicBezTo>
                    <a:pt x="10" y="31"/>
                    <a:pt x="12" y="32"/>
                    <a:pt x="15" y="34"/>
                  </a:cubicBezTo>
                  <a:cubicBezTo>
                    <a:pt x="17" y="35"/>
                    <a:pt x="18" y="36"/>
                    <a:pt x="21" y="37"/>
                  </a:cubicBezTo>
                  <a:cubicBezTo>
                    <a:pt x="21" y="36"/>
                    <a:pt x="21" y="35"/>
                    <a:pt x="21" y="33"/>
                  </a:cubicBezTo>
                  <a:cubicBezTo>
                    <a:pt x="21" y="32"/>
                    <a:pt x="21" y="30"/>
                    <a:pt x="21" y="28"/>
                  </a:cubicBezTo>
                  <a:cubicBezTo>
                    <a:pt x="22" y="23"/>
                    <a:pt x="27" y="20"/>
                    <a:pt x="32" y="18"/>
                  </a:cubicBezTo>
                  <a:cubicBezTo>
                    <a:pt x="34" y="17"/>
                    <a:pt x="37" y="16"/>
                    <a:pt x="40" y="16"/>
                  </a:cubicBezTo>
                  <a:cubicBezTo>
                    <a:pt x="43" y="16"/>
                    <a:pt x="46" y="15"/>
                    <a:pt x="47" y="14"/>
                  </a:cubicBezTo>
                  <a:cubicBezTo>
                    <a:pt x="48" y="13"/>
                    <a:pt x="48" y="12"/>
                    <a:pt x="48" y="10"/>
                  </a:cubicBezTo>
                  <a:cubicBezTo>
                    <a:pt x="47" y="7"/>
                    <a:pt x="44" y="5"/>
                    <a:pt x="42" y="4"/>
                  </a:cubicBezTo>
                  <a:cubicBezTo>
                    <a:pt x="31" y="4"/>
                    <a:pt x="20" y="7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3"/>
            <p:cNvSpPr>
              <a:spLocks noEditPoints="1"/>
            </p:cNvSpPr>
            <p:nvPr/>
          </p:nvSpPr>
          <p:spPr bwMode="auto">
            <a:xfrm>
              <a:off x="4468849" y="1285875"/>
              <a:ext cx="65088" cy="49213"/>
            </a:xfrm>
            <a:custGeom>
              <a:avLst/>
              <a:gdLst>
                <a:gd name="T0" fmla="*/ 9 w 17"/>
                <a:gd name="T1" fmla="*/ 13 h 13"/>
                <a:gd name="T2" fmla="*/ 1 w 17"/>
                <a:gd name="T3" fmla="*/ 9 h 13"/>
                <a:gd name="T4" fmla="*/ 1 w 17"/>
                <a:gd name="T5" fmla="*/ 2 h 13"/>
                <a:gd name="T6" fmla="*/ 1 w 17"/>
                <a:gd name="T7" fmla="*/ 1 h 13"/>
                <a:gd name="T8" fmla="*/ 3 w 17"/>
                <a:gd name="T9" fmla="*/ 1 h 13"/>
                <a:gd name="T10" fmla="*/ 10 w 17"/>
                <a:gd name="T11" fmla="*/ 2 h 13"/>
                <a:gd name="T12" fmla="*/ 14 w 17"/>
                <a:gd name="T13" fmla="*/ 3 h 13"/>
                <a:gd name="T14" fmla="*/ 16 w 17"/>
                <a:gd name="T15" fmla="*/ 3 h 13"/>
                <a:gd name="T16" fmla="*/ 16 w 17"/>
                <a:gd name="T17" fmla="*/ 5 h 13"/>
                <a:gd name="T18" fmla="*/ 16 w 17"/>
                <a:gd name="T19" fmla="*/ 10 h 13"/>
                <a:gd name="T20" fmla="*/ 9 w 17"/>
                <a:gd name="T21" fmla="*/ 13 h 13"/>
                <a:gd name="T22" fmla="*/ 5 w 17"/>
                <a:gd name="T23" fmla="*/ 4 h 13"/>
                <a:gd name="T24" fmla="*/ 4 w 17"/>
                <a:gd name="T25" fmla="*/ 7 h 13"/>
                <a:gd name="T26" fmla="*/ 9 w 17"/>
                <a:gd name="T27" fmla="*/ 9 h 13"/>
                <a:gd name="T28" fmla="*/ 12 w 17"/>
                <a:gd name="T29" fmla="*/ 8 h 13"/>
                <a:gd name="T30" fmla="*/ 13 w 17"/>
                <a:gd name="T31" fmla="*/ 8 h 13"/>
                <a:gd name="T32" fmla="*/ 8 w 17"/>
                <a:gd name="T33" fmla="*/ 6 h 13"/>
                <a:gd name="T34" fmla="*/ 5 w 17"/>
                <a:gd name="T3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3">
                  <a:moveTo>
                    <a:pt x="9" y="13"/>
                  </a:moveTo>
                  <a:cubicBezTo>
                    <a:pt x="6" y="13"/>
                    <a:pt x="2" y="12"/>
                    <a:pt x="1" y="9"/>
                  </a:cubicBezTo>
                  <a:cubicBezTo>
                    <a:pt x="0" y="8"/>
                    <a:pt x="0" y="5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0"/>
                    <a:pt x="8" y="1"/>
                    <a:pt x="10" y="2"/>
                  </a:cubicBezTo>
                  <a:cubicBezTo>
                    <a:pt x="11" y="3"/>
                    <a:pt x="12" y="4"/>
                    <a:pt x="14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7"/>
                    <a:pt x="17" y="9"/>
                    <a:pt x="16" y="10"/>
                  </a:cubicBezTo>
                  <a:cubicBezTo>
                    <a:pt x="15" y="12"/>
                    <a:pt x="12" y="13"/>
                    <a:pt x="9" y="13"/>
                  </a:cubicBezTo>
                  <a:close/>
                  <a:moveTo>
                    <a:pt x="5" y="4"/>
                  </a:moveTo>
                  <a:cubicBezTo>
                    <a:pt x="4" y="5"/>
                    <a:pt x="4" y="6"/>
                    <a:pt x="4" y="7"/>
                  </a:cubicBezTo>
                  <a:cubicBezTo>
                    <a:pt x="5" y="8"/>
                    <a:pt x="7" y="9"/>
                    <a:pt x="9" y="9"/>
                  </a:cubicBezTo>
                  <a:cubicBezTo>
                    <a:pt x="11" y="9"/>
                    <a:pt x="12" y="8"/>
                    <a:pt x="1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5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9" name="Group 1138"/>
          <p:cNvGrpSpPr/>
          <p:nvPr/>
        </p:nvGrpSpPr>
        <p:grpSpPr>
          <a:xfrm>
            <a:off x="547047" y="2301185"/>
            <a:ext cx="735013" cy="581025"/>
            <a:chOff x="1822486" y="1309688"/>
            <a:chExt cx="735013" cy="581025"/>
          </a:xfrm>
          <a:solidFill>
            <a:schemeClr val="tx2"/>
          </a:solidFill>
        </p:grpSpPr>
        <p:sp>
          <p:nvSpPr>
            <p:cNvPr id="130" name="Freeform 124"/>
            <p:cNvSpPr>
              <a:spLocks/>
            </p:cNvSpPr>
            <p:nvPr/>
          </p:nvSpPr>
          <p:spPr bwMode="auto">
            <a:xfrm>
              <a:off x="1822486" y="1384300"/>
              <a:ext cx="735013" cy="319088"/>
            </a:xfrm>
            <a:custGeom>
              <a:avLst/>
              <a:gdLst>
                <a:gd name="T0" fmla="*/ 191 w 196"/>
                <a:gd name="T1" fmla="*/ 85 h 85"/>
                <a:gd name="T2" fmla="*/ 117 w 196"/>
                <a:gd name="T3" fmla="*/ 85 h 85"/>
                <a:gd name="T4" fmla="*/ 117 w 196"/>
                <a:gd name="T5" fmla="*/ 81 h 85"/>
                <a:gd name="T6" fmla="*/ 191 w 196"/>
                <a:gd name="T7" fmla="*/ 81 h 85"/>
                <a:gd name="T8" fmla="*/ 192 w 196"/>
                <a:gd name="T9" fmla="*/ 80 h 85"/>
                <a:gd name="T10" fmla="*/ 192 w 196"/>
                <a:gd name="T11" fmla="*/ 6 h 85"/>
                <a:gd name="T12" fmla="*/ 191 w 196"/>
                <a:gd name="T13" fmla="*/ 4 h 85"/>
                <a:gd name="T14" fmla="*/ 5 w 196"/>
                <a:gd name="T15" fmla="*/ 4 h 85"/>
                <a:gd name="T16" fmla="*/ 4 w 196"/>
                <a:gd name="T17" fmla="*/ 6 h 85"/>
                <a:gd name="T18" fmla="*/ 4 w 196"/>
                <a:gd name="T19" fmla="*/ 80 h 85"/>
                <a:gd name="T20" fmla="*/ 5 w 196"/>
                <a:gd name="T21" fmla="*/ 81 h 85"/>
                <a:gd name="T22" fmla="*/ 79 w 196"/>
                <a:gd name="T23" fmla="*/ 81 h 85"/>
                <a:gd name="T24" fmla="*/ 79 w 196"/>
                <a:gd name="T25" fmla="*/ 85 h 85"/>
                <a:gd name="T26" fmla="*/ 5 w 196"/>
                <a:gd name="T27" fmla="*/ 85 h 85"/>
                <a:gd name="T28" fmla="*/ 0 w 196"/>
                <a:gd name="T29" fmla="*/ 80 h 85"/>
                <a:gd name="T30" fmla="*/ 0 w 196"/>
                <a:gd name="T31" fmla="*/ 6 h 85"/>
                <a:gd name="T32" fmla="*/ 5 w 196"/>
                <a:gd name="T33" fmla="*/ 0 h 85"/>
                <a:gd name="T34" fmla="*/ 191 w 196"/>
                <a:gd name="T35" fmla="*/ 0 h 85"/>
                <a:gd name="T36" fmla="*/ 196 w 196"/>
                <a:gd name="T37" fmla="*/ 6 h 85"/>
                <a:gd name="T38" fmla="*/ 196 w 196"/>
                <a:gd name="T39" fmla="*/ 80 h 85"/>
                <a:gd name="T40" fmla="*/ 191 w 196"/>
                <a:gd name="T4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85">
                  <a:moveTo>
                    <a:pt x="191" y="85"/>
                  </a:moveTo>
                  <a:cubicBezTo>
                    <a:pt x="117" y="85"/>
                    <a:pt x="117" y="85"/>
                    <a:pt x="117" y="85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91" y="81"/>
                    <a:pt x="192" y="81"/>
                    <a:pt x="192" y="80"/>
                  </a:cubicBezTo>
                  <a:cubicBezTo>
                    <a:pt x="192" y="6"/>
                    <a:pt x="192" y="6"/>
                    <a:pt x="192" y="6"/>
                  </a:cubicBezTo>
                  <a:cubicBezTo>
                    <a:pt x="192" y="5"/>
                    <a:pt x="191" y="4"/>
                    <a:pt x="191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5"/>
                    <a:pt x="4" y="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5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5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4" y="0"/>
                    <a:pt x="196" y="3"/>
                    <a:pt x="196" y="6"/>
                  </a:cubicBezTo>
                  <a:cubicBezTo>
                    <a:pt x="196" y="80"/>
                    <a:pt x="196" y="80"/>
                    <a:pt x="196" y="80"/>
                  </a:cubicBezTo>
                  <a:cubicBezTo>
                    <a:pt x="196" y="83"/>
                    <a:pt x="194" y="85"/>
                    <a:pt x="191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5"/>
            <p:cNvSpPr>
              <a:spLocks/>
            </p:cNvSpPr>
            <p:nvPr/>
          </p:nvSpPr>
          <p:spPr bwMode="auto">
            <a:xfrm>
              <a:off x="1847886" y="1687513"/>
              <a:ext cx="682625" cy="203200"/>
            </a:xfrm>
            <a:custGeom>
              <a:avLst/>
              <a:gdLst>
                <a:gd name="T0" fmla="*/ 177 w 182"/>
                <a:gd name="T1" fmla="*/ 54 h 54"/>
                <a:gd name="T2" fmla="*/ 5 w 182"/>
                <a:gd name="T3" fmla="*/ 54 h 54"/>
                <a:gd name="T4" fmla="*/ 0 w 182"/>
                <a:gd name="T5" fmla="*/ 48 h 54"/>
                <a:gd name="T6" fmla="*/ 0 w 182"/>
                <a:gd name="T7" fmla="*/ 0 h 54"/>
                <a:gd name="T8" fmla="*/ 72 w 182"/>
                <a:gd name="T9" fmla="*/ 0 h 54"/>
                <a:gd name="T10" fmla="*/ 72 w 182"/>
                <a:gd name="T11" fmla="*/ 4 h 54"/>
                <a:gd name="T12" fmla="*/ 4 w 182"/>
                <a:gd name="T13" fmla="*/ 4 h 54"/>
                <a:gd name="T14" fmla="*/ 4 w 182"/>
                <a:gd name="T15" fmla="*/ 48 h 54"/>
                <a:gd name="T16" fmla="*/ 5 w 182"/>
                <a:gd name="T17" fmla="*/ 50 h 54"/>
                <a:gd name="T18" fmla="*/ 177 w 182"/>
                <a:gd name="T19" fmla="*/ 50 h 54"/>
                <a:gd name="T20" fmla="*/ 178 w 182"/>
                <a:gd name="T21" fmla="*/ 48 h 54"/>
                <a:gd name="T22" fmla="*/ 178 w 182"/>
                <a:gd name="T23" fmla="*/ 4 h 54"/>
                <a:gd name="T24" fmla="*/ 110 w 182"/>
                <a:gd name="T25" fmla="*/ 4 h 54"/>
                <a:gd name="T26" fmla="*/ 110 w 182"/>
                <a:gd name="T27" fmla="*/ 0 h 54"/>
                <a:gd name="T28" fmla="*/ 182 w 182"/>
                <a:gd name="T29" fmla="*/ 0 h 54"/>
                <a:gd name="T30" fmla="*/ 182 w 182"/>
                <a:gd name="T31" fmla="*/ 48 h 54"/>
                <a:gd name="T32" fmla="*/ 177 w 18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2" h="54">
                  <a:moveTo>
                    <a:pt x="177" y="54"/>
                  </a:moveTo>
                  <a:cubicBezTo>
                    <a:pt x="5" y="54"/>
                    <a:pt x="5" y="54"/>
                    <a:pt x="5" y="54"/>
                  </a:cubicBezTo>
                  <a:cubicBezTo>
                    <a:pt x="2" y="54"/>
                    <a:pt x="0" y="51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9"/>
                    <a:pt x="4" y="50"/>
                    <a:pt x="5" y="50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77" y="50"/>
                    <a:pt x="178" y="49"/>
                    <a:pt x="178" y="48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51"/>
                    <a:pt x="180" y="54"/>
                    <a:pt x="17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26"/>
            <p:cNvSpPr>
              <a:spLocks noEditPoints="1"/>
            </p:cNvSpPr>
            <p:nvPr/>
          </p:nvSpPr>
          <p:spPr bwMode="auto">
            <a:xfrm>
              <a:off x="2111411" y="1620838"/>
              <a:ext cx="157163" cy="146050"/>
            </a:xfrm>
            <a:custGeom>
              <a:avLst/>
              <a:gdLst>
                <a:gd name="T0" fmla="*/ 35 w 42"/>
                <a:gd name="T1" fmla="*/ 39 h 39"/>
                <a:gd name="T2" fmla="*/ 6 w 42"/>
                <a:gd name="T3" fmla="*/ 39 h 39"/>
                <a:gd name="T4" fmla="*/ 0 w 42"/>
                <a:gd name="T5" fmla="*/ 32 h 39"/>
                <a:gd name="T6" fmla="*/ 0 w 42"/>
                <a:gd name="T7" fmla="*/ 7 h 39"/>
                <a:gd name="T8" fmla="*/ 6 w 42"/>
                <a:gd name="T9" fmla="*/ 0 h 39"/>
                <a:gd name="T10" fmla="*/ 35 w 42"/>
                <a:gd name="T11" fmla="*/ 0 h 39"/>
                <a:gd name="T12" fmla="*/ 42 w 42"/>
                <a:gd name="T13" fmla="*/ 7 h 39"/>
                <a:gd name="T14" fmla="*/ 42 w 42"/>
                <a:gd name="T15" fmla="*/ 32 h 39"/>
                <a:gd name="T16" fmla="*/ 35 w 42"/>
                <a:gd name="T17" fmla="*/ 39 h 39"/>
                <a:gd name="T18" fmla="*/ 6 w 42"/>
                <a:gd name="T19" fmla="*/ 4 h 39"/>
                <a:gd name="T20" fmla="*/ 4 w 42"/>
                <a:gd name="T21" fmla="*/ 7 h 39"/>
                <a:gd name="T22" fmla="*/ 4 w 42"/>
                <a:gd name="T23" fmla="*/ 32 h 39"/>
                <a:gd name="T24" fmla="*/ 6 w 42"/>
                <a:gd name="T25" fmla="*/ 35 h 39"/>
                <a:gd name="T26" fmla="*/ 35 w 42"/>
                <a:gd name="T27" fmla="*/ 35 h 39"/>
                <a:gd name="T28" fmla="*/ 38 w 42"/>
                <a:gd name="T29" fmla="*/ 32 h 39"/>
                <a:gd name="T30" fmla="*/ 38 w 42"/>
                <a:gd name="T31" fmla="*/ 7 h 39"/>
                <a:gd name="T32" fmla="*/ 35 w 42"/>
                <a:gd name="T33" fmla="*/ 4 h 39"/>
                <a:gd name="T34" fmla="*/ 6 w 42"/>
                <a:gd name="T3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39">
                  <a:moveTo>
                    <a:pt x="35" y="39"/>
                  </a:moveTo>
                  <a:cubicBezTo>
                    <a:pt x="6" y="39"/>
                    <a:pt x="6" y="39"/>
                    <a:pt x="6" y="39"/>
                  </a:cubicBezTo>
                  <a:cubicBezTo>
                    <a:pt x="3" y="39"/>
                    <a:pt x="0" y="36"/>
                    <a:pt x="0" y="3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3"/>
                    <a:pt x="42" y="7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2" y="36"/>
                    <a:pt x="39" y="39"/>
                    <a:pt x="35" y="39"/>
                  </a:cubicBezTo>
                  <a:close/>
                  <a:moveTo>
                    <a:pt x="6" y="4"/>
                  </a:moveTo>
                  <a:cubicBezTo>
                    <a:pt x="5" y="4"/>
                    <a:pt x="4" y="5"/>
                    <a:pt x="4" y="7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4"/>
                    <a:pt x="5" y="35"/>
                    <a:pt x="6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7" y="35"/>
                    <a:pt x="38" y="34"/>
                    <a:pt x="38" y="32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5"/>
                    <a:pt x="37" y="4"/>
                    <a:pt x="35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Rectangle 127"/>
            <p:cNvSpPr>
              <a:spLocks noChangeArrowheads="1"/>
            </p:cNvSpPr>
            <p:nvPr/>
          </p:nvSpPr>
          <p:spPr bwMode="auto">
            <a:xfrm>
              <a:off x="2159036" y="1687513"/>
              <a:ext cx="6032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28"/>
            <p:cNvSpPr>
              <a:spLocks/>
            </p:cNvSpPr>
            <p:nvPr/>
          </p:nvSpPr>
          <p:spPr bwMode="auto">
            <a:xfrm>
              <a:off x="2362236" y="1439863"/>
              <a:ext cx="138113" cy="98425"/>
            </a:xfrm>
            <a:custGeom>
              <a:avLst/>
              <a:gdLst>
                <a:gd name="T0" fmla="*/ 35 w 37"/>
                <a:gd name="T1" fmla="*/ 26 h 26"/>
                <a:gd name="T2" fmla="*/ 33 w 37"/>
                <a:gd name="T3" fmla="*/ 24 h 26"/>
                <a:gd name="T4" fmla="*/ 33 w 37"/>
                <a:gd name="T5" fmla="*/ 4 h 26"/>
                <a:gd name="T6" fmla="*/ 2 w 37"/>
                <a:gd name="T7" fmla="*/ 4 h 26"/>
                <a:gd name="T8" fmla="*/ 0 w 37"/>
                <a:gd name="T9" fmla="*/ 2 h 26"/>
                <a:gd name="T10" fmla="*/ 2 w 37"/>
                <a:gd name="T11" fmla="*/ 0 h 26"/>
                <a:gd name="T12" fmla="*/ 35 w 37"/>
                <a:gd name="T13" fmla="*/ 0 h 26"/>
                <a:gd name="T14" fmla="*/ 37 w 37"/>
                <a:gd name="T15" fmla="*/ 2 h 26"/>
                <a:gd name="T16" fmla="*/ 37 w 37"/>
                <a:gd name="T17" fmla="*/ 24 h 26"/>
                <a:gd name="T18" fmla="*/ 35 w 37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26">
                  <a:moveTo>
                    <a:pt x="35" y="26"/>
                  </a:moveTo>
                  <a:cubicBezTo>
                    <a:pt x="34" y="26"/>
                    <a:pt x="33" y="25"/>
                    <a:pt x="33" y="2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6" y="26"/>
                    <a:pt x="3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29"/>
            <p:cNvSpPr>
              <a:spLocks/>
            </p:cNvSpPr>
            <p:nvPr/>
          </p:nvSpPr>
          <p:spPr bwMode="auto">
            <a:xfrm>
              <a:off x="2039974" y="1309688"/>
              <a:ext cx="295275" cy="80963"/>
            </a:xfrm>
            <a:custGeom>
              <a:avLst/>
              <a:gdLst>
                <a:gd name="T0" fmla="*/ 79 w 79"/>
                <a:gd name="T1" fmla="*/ 22 h 22"/>
                <a:gd name="T2" fmla="*/ 75 w 79"/>
                <a:gd name="T3" fmla="*/ 22 h 22"/>
                <a:gd name="T4" fmla="*/ 75 w 79"/>
                <a:gd name="T5" fmla="*/ 6 h 22"/>
                <a:gd name="T6" fmla="*/ 74 w 79"/>
                <a:gd name="T7" fmla="*/ 4 h 22"/>
                <a:gd name="T8" fmla="*/ 6 w 79"/>
                <a:gd name="T9" fmla="*/ 4 h 22"/>
                <a:gd name="T10" fmla="*/ 4 w 79"/>
                <a:gd name="T11" fmla="*/ 6 h 22"/>
                <a:gd name="T12" fmla="*/ 4 w 79"/>
                <a:gd name="T13" fmla="*/ 22 h 22"/>
                <a:gd name="T14" fmla="*/ 0 w 79"/>
                <a:gd name="T15" fmla="*/ 22 h 22"/>
                <a:gd name="T16" fmla="*/ 0 w 79"/>
                <a:gd name="T17" fmla="*/ 6 h 22"/>
                <a:gd name="T18" fmla="*/ 6 w 79"/>
                <a:gd name="T19" fmla="*/ 0 h 22"/>
                <a:gd name="T20" fmla="*/ 74 w 79"/>
                <a:gd name="T21" fmla="*/ 0 h 22"/>
                <a:gd name="T22" fmla="*/ 79 w 79"/>
                <a:gd name="T23" fmla="*/ 6 h 22"/>
                <a:gd name="T24" fmla="*/ 79 w 79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22">
                  <a:moveTo>
                    <a:pt x="79" y="22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5"/>
                    <a:pt x="75" y="4"/>
                    <a:pt x="7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4" y="6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3"/>
                    <a:pt x="79" y="6"/>
                  </a:cubicBezTo>
                  <a:lnTo>
                    <a:pt x="7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6" name="Group 1140"/>
          <p:cNvGrpSpPr/>
          <p:nvPr/>
        </p:nvGrpSpPr>
        <p:grpSpPr>
          <a:xfrm>
            <a:off x="6322833" y="2257113"/>
            <a:ext cx="674688" cy="668338"/>
            <a:chOff x="6442111" y="1274763"/>
            <a:chExt cx="674688" cy="668338"/>
          </a:xfrm>
          <a:solidFill>
            <a:schemeClr val="accent6"/>
          </a:solidFill>
        </p:grpSpPr>
        <p:sp>
          <p:nvSpPr>
            <p:cNvPr id="137" name="Freeform 130"/>
            <p:cNvSpPr>
              <a:spLocks/>
            </p:cNvSpPr>
            <p:nvPr/>
          </p:nvSpPr>
          <p:spPr bwMode="auto">
            <a:xfrm>
              <a:off x="6546886" y="1274763"/>
              <a:ext cx="569913" cy="555625"/>
            </a:xfrm>
            <a:custGeom>
              <a:avLst/>
              <a:gdLst>
                <a:gd name="T0" fmla="*/ 42 w 152"/>
                <a:gd name="T1" fmla="*/ 148 h 148"/>
                <a:gd name="T2" fmla="*/ 19 w 152"/>
                <a:gd name="T3" fmla="*/ 140 h 148"/>
                <a:gd name="T4" fmla="*/ 21 w 152"/>
                <a:gd name="T5" fmla="*/ 137 h 148"/>
                <a:gd name="T6" fmla="*/ 71 w 152"/>
                <a:gd name="T7" fmla="*/ 131 h 148"/>
                <a:gd name="T8" fmla="*/ 133 w 152"/>
                <a:gd name="T9" fmla="*/ 64 h 148"/>
                <a:gd name="T10" fmla="*/ 147 w 152"/>
                <a:gd name="T11" fmla="*/ 5 h 148"/>
                <a:gd name="T12" fmla="*/ 88 w 152"/>
                <a:gd name="T13" fmla="*/ 19 h 148"/>
                <a:gd name="T14" fmla="*/ 21 w 152"/>
                <a:gd name="T15" fmla="*/ 81 h 148"/>
                <a:gd name="T16" fmla="*/ 15 w 152"/>
                <a:gd name="T17" fmla="*/ 130 h 148"/>
                <a:gd name="T18" fmla="*/ 12 w 152"/>
                <a:gd name="T19" fmla="*/ 133 h 148"/>
                <a:gd name="T20" fmla="*/ 18 w 152"/>
                <a:gd name="T21" fmla="*/ 78 h 148"/>
                <a:gd name="T22" fmla="*/ 85 w 152"/>
                <a:gd name="T23" fmla="*/ 16 h 148"/>
                <a:gd name="T24" fmla="*/ 149 w 152"/>
                <a:gd name="T25" fmla="*/ 1 h 148"/>
                <a:gd name="T26" fmla="*/ 151 w 152"/>
                <a:gd name="T27" fmla="*/ 1 h 148"/>
                <a:gd name="T28" fmla="*/ 151 w 152"/>
                <a:gd name="T29" fmla="*/ 3 h 148"/>
                <a:gd name="T30" fmla="*/ 136 w 152"/>
                <a:gd name="T31" fmla="*/ 67 h 148"/>
                <a:gd name="T32" fmla="*/ 74 w 152"/>
                <a:gd name="T33" fmla="*/ 134 h 148"/>
                <a:gd name="T34" fmla="*/ 42 w 152"/>
                <a:gd name="T3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48">
                  <a:moveTo>
                    <a:pt x="42" y="148"/>
                  </a:moveTo>
                  <a:cubicBezTo>
                    <a:pt x="33" y="148"/>
                    <a:pt x="25" y="145"/>
                    <a:pt x="19" y="140"/>
                  </a:cubicBezTo>
                  <a:cubicBezTo>
                    <a:pt x="21" y="137"/>
                    <a:pt x="21" y="137"/>
                    <a:pt x="21" y="137"/>
                  </a:cubicBezTo>
                  <a:cubicBezTo>
                    <a:pt x="36" y="148"/>
                    <a:pt x="57" y="145"/>
                    <a:pt x="71" y="13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46" y="50"/>
                    <a:pt x="147" y="14"/>
                    <a:pt x="147" y="5"/>
                  </a:cubicBezTo>
                  <a:cubicBezTo>
                    <a:pt x="138" y="5"/>
                    <a:pt x="102" y="6"/>
                    <a:pt x="88" y="1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7" y="95"/>
                    <a:pt x="4" y="116"/>
                    <a:pt x="15" y="130"/>
                  </a:cubicBezTo>
                  <a:cubicBezTo>
                    <a:pt x="12" y="133"/>
                    <a:pt x="12" y="133"/>
                    <a:pt x="12" y="133"/>
                  </a:cubicBezTo>
                  <a:cubicBezTo>
                    <a:pt x="0" y="117"/>
                    <a:pt x="3" y="94"/>
                    <a:pt x="18" y="78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102" y="0"/>
                    <a:pt x="147" y="1"/>
                    <a:pt x="149" y="1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5"/>
                    <a:pt x="152" y="50"/>
                    <a:pt x="136" y="67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65" y="143"/>
                    <a:pt x="53" y="148"/>
                    <a:pt x="42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1"/>
            <p:cNvSpPr>
              <a:spLocks noEditPoints="1"/>
            </p:cNvSpPr>
            <p:nvPr/>
          </p:nvSpPr>
          <p:spPr bwMode="auto">
            <a:xfrm>
              <a:off x="6442111" y="1481138"/>
              <a:ext cx="285750" cy="319088"/>
            </a:xfrm>
            <a:custGeom>
              <a:avLst/>
              <a:gdLst>
                <a:gd name="T0" fmla="*/ 3 w 76"/>
                <a:gd name="T1" fmla="*/ 85 h 85"/>
                <a:gd name="T2" fmla="*/ 3 w 76"/>
                <a:gd name="T3" fmla="*/ 78 h 85"/>
                <a:gd name="T4" fmla="*/ 17 w 76"/>
                <a:gd name="T5" fmla="*/ 19 h 85"/>
                <a:gd name="T6" fmla="*/ 66 w 76"/>
                <a:gd name="T7" fmla="*/ 0 h 85"/>
                <a:gd name="T8" fmla="*/ 72 w 76"/>
                <a:gd name="T9" fmla="*/ 1 h 85"/>
                <a:gd name="T10" fmla="*/ 76 w 76"/>
                <a:gd name="T11" fmla="*/ 1 h 85"/>
                <a:gd name="T12" fmla="*/ 49 w 76"/>
                <a:gd name="T13" fmla="*/ 26 h 85"/>
                <a:gd name="T14" fmla="*/ 37 w 76"/>
                <a:gd name="T15" fmla="*/ 52 h 85"/>
                <a:gd name="T16" fmla="*/ 37 w 76"/>
                <a:gd name="T17" fmla="*/ 53 h 85"/>
                <a:gd name="T18" fmla="*/ 35 w 76"/>
                <a:gd name="T19" fmla="*/ 54 h 85"/>
                <a:gd name="T20" fmla="*/ 6 w 76"/>
                <a:gd name="T21" fmla="*/ 79 h 85"/>
                <a:gd name="T22" fmla="*/ 3 w 76"/>
                <a:gd name="T23" fmla="*/ 85 h 85"/>
                <a:gd name="T24" fmla="*/ 66 w 76"/>
                <a:gd name="T25" fmla="*/ 4 h 85"/>
                <a:gd name="T26" fmla="*/ 20 w 76"/>
                <a:gd name="T27" fmla="*/ 22 h 85"/>
                <a:gd name="T28" fmla="*/ 6 w 76"/>
                <a:gd name="T29" fmla="*/ 72 h 85"/>
                <a:gd name="T30" fmla="*/ 33 w 76"/>
                <a:gd name="T31" fmla="*/ 50 h 85"/>
                <a:gd name="T32" fmla="*/ 46 w 76"/>
                <a:gd name="T33" fmla="*/ 23 h 85"/>
                <a:gd name="T34" fmla="*/ 67 w 76"/>
                <a:gd name="T35" fmla="*/ 4 h 85"/>
                <a:gd name="T36" fmla="*/ 66 w 76"/>
                <a:gd name="T37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85">
                  <a:moveTo>
                    <a:pt x="3" y="85"/>
                  </a:moveTo>
                  <a:cubicBezTo>
                    <a:pt x="3" y="78"/>
                    <a:pt x="3" y="78"/>
                    <a:pt x="3" y="78"/>
                  </a:cubicBezTo>
                  <a:cubicBezTo>
                    <a:pt x="0" y="53"/>
                    <a:pt x="5" y="33"/>
                    <a:pt x="17" y="19"/>
                  </a:cubicBezTo>
                  <a:cubicBezTo>
                    <a:pt x="32" y="3"/>
                    <a:pt x="54" y="0"/>
                    <a:pt x="66" y="0"/>
                  </a:cubicBezTo>
                  <a:cubicBezTo>
                    <a:pt x="69" y="0"/>
                    <a:pt x="71" y="0"/>
                    <a:pt x="72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33"/>
                    <a:pt x="37" y="4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16" y="60"/>
                    <a:pt x="6" y="79"/>
                    <a:pt x="6" y="79"/>
                  </a:cubicBezTo>
                  <a:lnTo>
                    <a:pt x="3" y="85"/>
                  </a:lnTo>
                  <a:close/>
                  <a:moveTo>
                    <a:pt x="66" y="4"/>
                  </a:moveTo>
                  <a:cubicBezTo>
                    <a:pt x="54" y="4"/>
                    <a:pt x="34" y="7"/>
                    <a:pt x="20" y="22"/>
                  </a:cubicBezTo>
                  <a:cubicBezTo>
                    <a:pt x="9" y="34"/>
                    <a:pt x="5" y="50"/>
                    <a:pt x="6" y="72"/>
                  </a:cubicBezTo>
                  <a:cubicBezTo>
                    <a:pt x="10" y="66"/>
                    <a:pt x="19" y="56"/>
                    <a:pt x="33" y="50"/>
                  </a:cubicBezTo>
                  <a:cubicBezTo>
                    <a:pt x="34" y="40"/>
                    <a:pt x="39" y="31"/>
                    <a:pt x="46" y="2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6" y="4"/>
                    <a:pt x="66" y="4"/>
                    <a:pt x="6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2"/>
            <p:cNvSpPr>
              <a:spLocks noEditPoints="1"/>
            </p:cNvSpPr>
            <p:nvPr/>
          </p:nvSpPr>
          <p:spPr bwMode="auto">
            <a:xfrm>
              <a:off x="6569111" y="1624013"/>
              <a:ext cx="195263" cy="198438"/>
            </a:xfrm>
            <a:custGeom>
              <a:avLst/>
              <a:gdLst>
                <a:gd name="T0" fmla="*/ 0 w 52"/>
                <a:gd name="T1" fmla="*/ 53 h 53"/>
                <a:gd name="T2" fmla="*/ 1 w 52"/>
                <a:gd name="T3" fmla="*/ 50 h 53"/>
                <a:gd name="T4" fmla="*/ 19 w 52"/>
                <a:gd name="T5" fmla="*/ 19 h 53"/>
                <a:gd name="T6" fmla="*/ 49 w 52"/>
                <a:gd name="T7" fmla="*/ 1 h 53"/>
                <a:gd name="T8" fmla="*/ 52 w 52"/>
                <a:gd name="T9" fmla="*/ 0 h 53"/>
                <a:gd name="T10" fmla="*/ 52 w 52"/>
                <a:gd name="T11" fmla="*/ 4 h 53"/>
                <a:gd name="T12" fmla="*/ 34 w 52"/>
                <a:gd name="T13" fmla="*/ 34 h 53"/>
                <a:gd name="T14" fmla="*/ 3 w 52"/>
                <a:gd name="T15" fmla="*/ 52 h 53"/>
                <a:gd name="T16" fmla="*/ 0 w 52"/>
                <a:gd name="T17" fmla="*/ 53 h 53"/>
                <a:gd name="T18" fmla="*/ 47 w 52"/>
                <a:gd name="T19" fmla="*/ 6 h 53"/>
                <a:gd name="T20" fmla="*/ 21 w 52"/>
                <a:gd name="T21" fmla="*/ 22 h 53"/>
                <a:gd name="T22" fmla="*/ 6 w 52"/>
                <a:gd name="T23" fmla="*/ 47 h 53"/>
                <a:gd name="T24" fmla="*/ 31 w 52"/>
                <a:gd name="T25" fmla="*/ 31 h 53"/>
                <a:gd name="T26" fmla="*/ 47 w 52"/>
                <a:gd name="T27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3">
                  <a:moveTo>
                    <a:pt x="0" y="53"/>
                  </a:move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5" y="32"/>
                    <a:pt x="19" y="19"/>
                  </a:cubicBezTo>
                  <a:cubicBezTo>
                    <a:pt x="32" y="6"/>
                    <a:pt x="48" y="1"/>
                    <a:pt x="49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47" y="21"/>
                    <a:pt x="34" y="34"/>
                  </a:cubicBezTo>
                  <a:cubicBezTo>
                    <a:pt x="21" y="47"/>
                    <a:pt x="4" y="52"/>
                    <a:pt x="3" y="52"/>
                  </a:cubicBezTo>
                  <a:lnTo>
                    <a:pt x="0" y="53"/>
                  </a:lnTo>
                  <a:close/>
                  <a:moveTo>
                    <a:pt x="47" y="6"/>
                  </a:moveTo>
                  <a:cubicBezTo>
                    <a:pt x="41" y="8"/>
                    <a:pt x="30" y="13"/>
                    <a:pt x="21" y="22"/>
                  </a:cubicBezTo>
                  <a:cubicBezTo>
                    <a:pt x="12" y="31"/>
                    <a:pt x="8" y="41"/>
                    <a:pt x="6" y="47"/>
                  </a:cubicBezTo>
                  <a:cubicBezTo>
                    <a:pt x="11" y="45"/>
                    <a:pt x="22" y="40"/>
                    <a:pt x="31" y="31"/>
                  </a:cubicBezTo>
                  <a:cubicBezTo>
                    <a:pt x="40" y="23"/>
                    <a:pt x="45" y="12"/>
                    <a:pt x="4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3"/>
            <p:cNvSpPr>
              <a:spLocks noEditPoints="1"/>
            </p:cNvSpPr>
            <p:nvPr/>
          </p:nvSpPr>
          <p:spPr bwMode="auto">
            <a:xfrm>
              <a:off x="6592924" y="1665288"/>
              <a:ext cx="325438" cy="277813"/>
            </a:xfrm>
            <a:custGeom>
              <a:avLst/>
              <a:gdLst>
                <a:gd name="T0" fmla="*/ 20 w 87"/>
                <a:gd name="T1" fmla="*/ 74 h 74"/>
                <a:gd name="T2" fmla="*/ 20 w 87"/>
                <a:gd name="T3" fmla="*/ 74 h 74"/>
                <a:gd name="T4" fmla="*/ 7 w 87"/>
                <a:gd name="T5" fmla="*/ 74 h 74"/>
                <a:gd name="T6" fmla="*/ 0 w 87"/>
                <a:gd name="T7" fmla="*/ 73 h 74"/>
                <a:gd name="T8" fmla="*/ 6 w 87"/>
                <a:gd name="T9" fmla="*/ 70 h 74"/>
                <a:gd name="T10" fmla="*/ 31 w 87"/>
                <a:gd name="T11" fmla="*/ 41 h 74"/>
                <a:gd name="T12" fmla="*/ 32 w 87"/>
                <a:gd name="T13" fmla="*/ 40 h 74"/>
                <a:gd name="T14" fmla="*/ 33 w 87"/>
                <a:gd name="T15" fmla="*/ 40 h 74"/>
                <a:gd name="T16" fmla="*/ 59 w 87"/>
                <a:gd name="T17" fmla="*/ 27 h 74"/>
                <a:gd name="T18" fmla="*/ 84 w 87"/>
                <a:gd name="T19" fmla="*/ 0 h 74"/>
                <a:gd name="T20" fmla="*/ 85 w 87"/>
                <a:gd name="T21" fmla="*/ 4 h 74"/>
                <a:gd name="T22" fmla="*/ 69 w 87"/>
                <a:gd name="T23" fmla="*/ 56 h 74"/>
                <a:gd name="T24" fmla="*/ 20 w 87"/>
                <a:gd name="T25" fmla="*/ 74 h 74"/>
                <a:gd name="T26" fmla="*/ 13 w 87"/>
                <a:gd name="T27" fmla="*/ 70 h 74"/>
                <a:gd name="T28" fmla="*/ 20 w 87"/>
                <a:gd name="T29" fmla="*/ 70 h 74"/>
                <a:gd name="T30" fmla="*/ 66 w 87"/>
                <a:gd name="T31" fmla="*/ 53 h 74"/>
                <a:gd name="T32" fmla="*/ 81 w 87"/>
                <a:gd name="T33" fmla="*/ 9 h 74"/>
                <a:gd name="T34" fmla="*/ 62 w 87"/>
                <a:gd name="T35" fmla="*/ 30 h 74"/>
                <a:gd name="T36" fmla="*/ 35 w 87"/>
                <a:gd name="T37" fmla="*/ 43 h 74"/>
                <a:gd name="T38" fmla="*/ 13 w 87"/>
                <a:gd name="T39" fmla="*/ 7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74">
                  <a:moveTo>
                    <a:pt x="20" y="74"/>
                  </a:moveTo>
                  <a:cubicBezTo>
                    <a:pt x="20" y="74"/>
                    <a:pt x="20" y="74"/>
                    <a:pt x="20" y="74"/>
                  </a:cubicBezTo>
                  <a:cubicBezTo>
                    <a:pt x="16" y="74"/>
                    <a:pt x="11" y="74"/>
                    <a:pt x="7" y="7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25" y="60"/>
                    <a:pt x="31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3" y="39"/>
                    <a:pt x="52" y="34"/>
                    <a:pt x="59" y="27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7"/>
                    <a:pt x="87" y="36"/>
                    <a:pt x="69" y="56"/>
                  </a:cubicBezTo>
                  <a:cubicBezTo>
                    <a:pt x="58" y="68"/>
                    <a:pt x="42" y="74"/>
                    <a:pt x="20" y="74"/>
                  </a:cubicBezTo>
                  <a:close/>
                  <a:moveTo>
                    <a:pt x="13" y="70"/>
                  </a:moveTo>
                  <a:cubicBezTo>
                    <a:pt x="16" y="70"/>
                    <a:pt x="18" y="70"/>
                    <a:pt x="20" y="70"/>
                  </a:cubicBezTo>
                  <a:cubicBezTo>
                    <a:pt x="41" y="70"/>
                    <a:pt x="56" y="65"/>
                    <a:pt x="66" y="53"/>
                  </a:cubicBezTo>
                  <a:cubicBezTo>
                    <a:pt x="80" y="39"/>
                    <a:pt x="81" y="18"/>
                    <a:pt x="81" y="9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54" y="37"/>
                    <a:pt x="45" y="42"/>
                    <a:pt x="35" y="43"/>
                  </a:cubicBezTo>
                  <a:cubicBezTo>
                    <a:pt x="30" y="57"/>
                    <a:pt x="19" y="66"/>
                    <a:pt x="1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4"/>
            <p:cNvSpPr>
              <a:spLocks/>
            </p:cNvSpPr>
            <p:nvPr/>
          </p:nvSpPr>
          <p:spPr bwMode="auto">
            <a:xfrm>
              <a:off x="6483386" y="1668463"/>
              <a:ext cx="239713" cy="233363"/>
            </a:xfrm>
            <a:custGeom>
              <a:avLst/>
              <a:gdLst>
                <a:gd name="T0" fmla="*/ 29 w 64"/>
                <a:gd name="T1" fmla="*/ 59 h 62"/>
                <a:gd name="T2" fmla="*/ 5 w 64"/>
                <a:gd name="T3" fmla="*/ 59 h 62"/>
                <a:gd name="T4" fmla="*/ 3 w 64"/>
                <a:gd name="T5" fmla="*/ 57 h 62"/>
                <a:gd name="T6" fmla="*/ 3 w 64"/>
                <a:gd name="T7" fmla="*/ 36 h 62"/>
                <a:gd name="T8" fmla="*/ 1 w 64"/>
                <a:gd name="T9" fmla="*/ 34 h 62"/>
                <a:gd name="T10" fmla="*/ 10 w 64"/>
                <a:gd name="T11" fmla="*/ 7 h 62"/>
                <a:gd name="T12" fmla="*/ 23 w 64"/>
                <a:gd name="T13" fmla="*/ 0 h 62"/>
                <a:gd name="T14" fmla="*/ 26 w 64"/>
                <a:gd name="T15" fmla="*/ 1 h 62"/>
                <a:gd name="T16" fmla="*/ 26 w 64"/>
                <a:gd name="T17" fmla="*/ 2 h 62"/>
                <a:gd name="T18" fmla="*/ 32 w 64"/>
                <a:gd name="T19" fmla="*/ 25 h 62"/>
                <a:gd name="T20" fmla="*/ 21 w 64"/>
                <a:gd name="T21" fmla="*/ 5 h 62"/>
                <a:gd name="T22" fmla="*/ 6 w 64"/>
                <a:gd name="T23" fmla="*/ 31 h 62"/>
                <a:gd name="T24" fmla="*/ 18 w 64"/>
                <a:gd name="T25" fmla="*/ 27 h 62"/>
                <a:gd name="T26" fmla="*/ 8 w 64"/>
                <a:gd name="T27" fmla="*/ 55 h 62"/>
                <a:gd name="T28" fmla="*/ 39 w 64"/>
                <a:gd name="T29" fmla="*/ 39 h 62"/>
                <a:gd name="T30" fmla="*/ 34 w 64"/>
                <a:gd name="T31" fmla="*/ 56 h 62"/>
                <a:gd name="T32" fmla="*/ 59 w 64"/>
                <a:gd name="T33" fmla="*/ 43 h 62"/>
                <a:gd name="T34" fmla="*/ 56 w 64"/>
                <a:gd name="T35" fmla="*/ 43 h 62"/>
                <a:gd name="T36" fmla="*/ 50 w 64"/>
                <a:gd name="T37" fmla="*/ 42 h 62"/>
                <a:gd name="T38" fmla="*/ 47 w 64"/>
                <a:gd name="T39" fmla="*/ 41 h 62"/>
                <a:gd name="T40" fmla="*/ 44 w 64"/>
                <a:gd name="T41" fmla="*/ 40 h 62"/>
                <a:gd name="T42" fmla="*/ 38 w 64"/>
                <a:gd name="T43" fmla="*/ 32 h 62"/>
                <a:gd name="T44" fmla="*/ 45 w 64"/>
                <a:gd name="T45" fmla="*/ 38 h 62"/>
                <a:gd name="T46" fmla="*/ 48 w 64"/>
                <a:gd name="T47" fmla="*/ 37 h 62"/>
                <a:gd name="T48" fmla="*/ 51 w 64"/>
                <a:gd name="T49" fmla="*/ 38 h 62"/>
                <a:gd name="T50" fmla="*/ 56 w 64"/>
                <a:gd name="T51" fmla="*/ 39 h 62"/>
                <a:gd name="T52" fmla="*/ 60 w 64"/>
                <a:gd name="T53" fmla="*/ 39 h 62"/>
                <a:gd name="T54" fmla="*/ 61 w 64"/>
                <a:gd name="T55" fmla="*/ 38 h 62"/>
                <a:gd name="T56" fmla="*/ 62 w 64"/>
                <a:gd name="T57" fmla="*/ 41 h 62"/>
                <a:gd name="T58" fmla="*/ 59 w 64"/>
                <a:gd name="T59" fmla="*/ 51 h 62"/>
                <a:gd name="T60" fmla="*/ 59 w 64"/>
                <a:gd name="T61" fmla="*/ 51 h 62"/>
                <a:gd name="T62" fmla="*/ 28 w 64"/>
                <a:gd name="T6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62">
                  <a:moveTo>
                    <a:pt x="28" y="62"/>
                  </a:move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30" y="55"/>
                    <a:pt x="31" y="50"/>
                  </a:cubicBezTo>
                  <a:cubicBezTo>
                    <a:pt x="23" y="55"/>
                    <a:pt x="7" y="59"/>
                    <a:pt x="5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6"/>
                    <a:pt x="7" y="43"/>
                    <a:pt x="11" y="34"/>
                  </a:cubicBezTo>
                  <a:cubicBezTo>
                    <a:pt x="6" y="35"/>
                    <a:pt x="3" y="36"/>
                    <a:pt x="3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6" y="1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5" y="4"/>
                    <a:pt x="19" y="1"/>
                    <a:pt x="23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1"/>
                    <a:pt x="27" y="19"/>
                    <a:pt x="32" y="25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4" y="21"/>
                    <a:pt x="21" y="13"/>
                    <a:pt x="21" y="5"/>
                  </a:cubicBezTo>
                  <a:cubicBezTo>
                    <a:pt x="19" y="6"/>
                    <a:pt x="16" y="7"/>
                    <a:pt x="14" y="9"/>
                  </a:cubicBezTo>
                  <a:cubicBezTo>
                    <a:pt x="10" y="15"/>
                    <a:pt x="7" y="26"/>
                    <a:pt x="6" y="31"/>
                  </a:cubicBezTo>
                  <a:cubicBezTo>
                    <a:pt x="8" y="31"/>
                    <a:pt x="11" y="30"/>
                    <a:pt x="14" y="29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3" y="38"/>
                    <a:pt x="9" y="49"/>
                    <a:pt x="8" y="55"/>
                  </a:cubicBezTo>
                  <a:cubicBezTo>
                    <a:pt x="16" y="52"/>
                    <a:pt x="30" y="48"/>
                    <a:pt x="34" y="44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50"/>
                    <a:pt x="35" y="54"/>
                    <a:pt x="34" y="56"/>
                  </a:cubicBezTo>
                  <a:cubicBezTo>
                    <a:pt x="39" y="55"/>
                    <a:pt x="50" y="51"/>
                    <a:pt x="56" y="48"/>
                  </a:cubicBezTo>
                  <a:cubicBezTo>
                    <a:pt x="57" y="46"/>
                    <a:pt x="58" y="44"/>
                    <a:pt x="59" y="43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57" y="43"/>
                    <a:pt x="56" y="43"/>
                  </a:cubicBezTo>
                  <a:cubicBezTo>
                    <a:pt x="56" y="43"/>
                    <a:pt x="56" y="43"/>
                    <a:pt x="55" y="42"/>
                  </a:cubicBezTo>
                  <a:cubicBezTo>
                    <a:pt x="53" y="42"/>
                    <a:pt x="52" y="42"/>
                    <a:pt x="50" y="42"/>
                  </a:cubicBezTo>
                  <a:cubicBezTo>
                    <a:pt x="49" y="42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5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1" y="38"/>
                    <a:pt x="38" y="37"/>
                    <a:pt x="36" y="35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0" y="34"/>
                    <a:pt x="43" y="35"/>
                    <a:pt x="45" y="36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9" y="37"/>
                    <a:pt x="50" y="38"/>
                    <a:pt x="51" y="38"/>
                  </a:cubicBezTo>
                  <a:cubicBezTo>
                    <a:pt x="52" y="38"/>
                    <a:pt x="54" y="38"/>
                    <a:pt x="55" y="38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7" y="39"/>
                    <a:pt x="58" y="39"/>
                    <a:pt x="58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1" y="39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3" y="44"/>
                    <a:pt x="61" y="48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0" y="56"/>
                    <a:pt x="32" y="61"/>
                    <a:pt x="31" y="61"/>
                  </a:cubicBezTo>
                  <a:lnTo>
                    <a:pt x="28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5"/>
            <p:cNvSpPr>
              <a:spLocks noEditPoints="1"/>
            </p:cNvSpPr>
            <p:nvPr/>
          </p:nvSpPr>
          <p:spPr bwMode="auto">
            <a:xfrm>
              <a:off x="6772311" y="1409700"/>
              <a:ext cx="217488" cy="214313"/>
            </a:xfrm>
            <a:custGeom>
              <a:avLst/>
              <a:gdLst>
                <a:gd name="T0" fmla="*/ 28 w 58"/>
                <a:gd name="T1" fmla="*/ 57 h 57"/>
                <a:gd name="T2" fmla="*/ 8 w 58"/>
                <a:gd name="T3" fmla="*/ 48 h 57"/>
                <a:gd name="T4" fmla="*/ 0 w 58"/>
                <a:gd name="T5" fmla="*/ 29 h 57"/>
                <a:gd name="T6" fmla="*/ 8 w 58"/>
                <a:gd name="T7" fmla="*/ 9 h 57"/>
                <a:gd name="T8" fmla="*/ 28 w 58"/>
                <a:gd name="T9" fmla="*/ 0 h 57"/>
                <a:gd name="T10" fmla="*/ 47 w 58"/>
                <a:gd name="T11" fmla="*/ 9 h 57"/>
                <a:gd name="T12" fmla="*/ 47 w 58"/>
                <a:gd name="T13" fmla="*/ 48 h 57"/>
                <a:gd name="T14" fmla="*/ 28 w 58"/>
                <a:gd name="T15" fmla="*/ 57 h 57"/>
                <a:gd name="T16" fmla="*/ 28 w 58"/>
                <a:gd name="T17" fmla="*/ 4 h 57"/>
                <a:gd name="T18" fmla="*/ 11 w 58"/>
                <a:gd name="T19" fmla="*/ 11 h 57"/>
                <a:gd name="T20" fmla="*/ 4 w 58"/>
                <a:gd name="T21" fmla="*/ 29 h 57"/>
                <a:gd name="T22" fmla="*/ 11 w 58"/>
                <a:gd name="T23" fmla="*/ 45 h 57"/>
                <a:gd name="T24" fmla="*/ 28 w 58"/>
                <a:gd name="T25" fmla="*/ 53 h 57"/>
                <a:gd name="T26" fmla="*/ 45 w 58"/>
                <a:gd name="T27" fmla="*/ 45 h 57"/>
                <a:gd name="T28" fmla="*/ 45 w 58"/>
                <a:gd name="T29" fmla="*/ 11 h 57"/>
                <a:gd name="T30" fmla="*/ 28 w 58"/>
                <a:gd name="T31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7">
                  <a:moveTo>
                    <a:pt x="28" y="57"/>
                  </a:moveTo>
                  <a:cubicBezTo>
                    <a:pt x="20" y="57"/>
                    <a:pt x="13" y="54"/>
                    <a:pt x="8" y="48"/>
                  </a:cubicBezTo>
                  <a:cubicBezTo>
                    <a:pt x="2" y="43"/>
                    <a:pt x="0" y="36"/>
                    <a:pt x="0" y="29"/>
                  </a:cubicBezTo>
                  <a:cubicBezTo>
                    <a:pt x="0" y="21"/>
                    <a:pt x="2" y="14"/>
                    <a:pt x="8" y="9"/>
                  </a:cubicBezTo>
                  <a:cubicBezTo>
                    <a:pt x="13" y="3"/>
                    <a:pt x="20" y="0"/>
                    <a:pt x="28" y="0"/>
                  </a:cubicBezTo>
                  <a:cubicBezTo>
                    <a:pt x="35" y="0"/>
                    <a:pt x="42" y="3"/>
                    <a:pt x="47" y="9"/>
                  </a:cubicBezTo>
                  <a:cubicBezTo>
                    <a:pt x="58" y="20"/>
                    <a:pt x="58" y="37"/>
                    <a:pt x="47" y="48"/>
                  </a:cubicBezTo>
                  <a:cubicBezTo>
                    <a:pt x="42" y="54"/>
                    <a:pt x="35" y="57"/>
                    <a:pt x="28" y="57"/>
                  </a:cubicBezTo>
                  <a:close/>
                  <a:moveTo>
                    <a:pt x="28" y="4"/>
                  </a:moveTo>
                  <a:cubicBezTo>
                    <a:pt x="21" y="4"/>
                    <a:pt x="15" y="7"/>
                    <a:pt x="11" y="11"/>
                  </a:cubicBezTo>
                  <a:cubicBezTo>
                    <a:pt x="6" y="16"/>
                    <a:pt x="4" y="22"/>
                    <a:pt x="4" y="29"/>
                  </a:cubicBezTo>
                  <a:cubicBezTo>
                    <a:pt x="4" y="35"/>
                    <a:pt x="6" y="41"/>
                    <a:pt x="11" y="45"/>
                  </a:cubicBezTo>
                  <a:cubicBezTo>
                    <a:pt x="15" y="50"/>
                    <a:pt x="21" y="53"/>
                    <a:pt x="28" y="53"/>
                  </a:cubicBezTo>
                  <a:cubicBezTo>
                    <a:pt x="34" y="53"/>
                    <a:pt x="40" y="50"/>
                    <a:pt x="45" y="45"/>
                  </a:cubicBezTo>
                  <a:cubicBezTo>
                    <a:pt x="54" y="36"/>
                    <a:pt x="54" y="21"/>
                    <a:pt x="45" y="11"/>
                  </a:cubicBezTo>
                  <a:cubicBezTo>
                    <a:pt x="40" y="7"/>
                    <a:pt x="34" y="4"/>
                    <a:pt x="2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3" name="Group 1"/>
          <p:cNvGrpSpPr/>
          <p:nvPr/>
        </p:nvGrpSpPr>
        <p:grpSpPr>
          <a:xfrm>
            <a:off x="1537796" y="2095475"/>
            <a:ext cx="1895716" cy="918560"/>
            <a:chOff x="1546937" y="881608"/>
            <a:chExt cx="1895716" cy="918560"/>
          </a:xfrm>
        </p:grpSpPr>
        <p:sp>
          <p:nvSpPr>
            <p:cNvPr id="144" name="Rectangle 14"/>
            <p:cNvSpPr>
              <a:spLocks/>
            </p:cNvSpPr>
            <p:nvPr/>
          </p:nvSpPr>
          <p:spPr bwMode="auto">
            <a:xfrm>
              <a:off x="1546937" y="1152983"/>
              <a:ext cx="1757599" cy="64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ts val="15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iServices iPad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版上线，提供公寓介绍、城市生活、周边信息、旅游指南、互动服务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5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大模块。</a:t>
              </a:r>
              <a:endParaRPr 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45" name="Rectangle 14"/>
            <p:cNvSpPr>
              <a:spLocks/>
            </p:cNvSpPr>
            <p:nvPr/>
          </p:nvSpPr>
          <p:spPr bwMode="auto">
            <a:xfrm>
              <a:off x="1556335" y="881608"/>
              <a:ext cx="1886318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1.0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146" name="Group 4"/>
          <p:cNvGrpSpPr/>
          <p:nvPr/>
        </p:nvGrpSpPr>
        <p:grpSpPr>
          <a:xfrm>
            <a:off x="4316718" y="2095475"/>
            <a:ext cx="1766220" cy="746796"/>
            <a:chOff x="4325862" y="881608"/>
            <a:chExt cx="1766220" cy="746796"/>
          </a:xfrm>
        </p:grpSpPr>
        <p:sp>
          <p:nvSpPr>
            <p:cNvPr id="147" name="Rectangle 14"/>
            <p:cNvSpPr>
              <a:spLocks/>
            </p:cNvSpPr>
            <p:nvPr/>
          </p:nvSpPr>
          <p:spPr bwMode="auto">
            <a:xfrm>
              <a:off x="4334483" y="1207219"/>
              <a:ext cx="1757599" cy="421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首页优化、视频播放、自定义模块。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48" name="Rectangle 14"/>
            <p:cNvSpPr>
              <a:spLocks/>
            </p:cNvSpPr>
            <p:nvPr/>
          </p:nvSpPr>
          <p:spPr bwMode="auto">
            <a:xfrm>
              <a:off x="4325862" y="881608"/>
              <a:ext cx="1757599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</a:t>
              </a:r>
              <a:r>
                <a:rPr lang="en-US" altLang="zh-CN" sz="1400" dirty="0" smtClean="0">
                  <a:solidFill>
                    <a:srgbClr val="EE7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1Plus</a:t>
              </a:r>
              <a:endParaRPr lang="en-US" altLang="zh-CN" sz="1400" dirty="0">
                <a:solidFill>
                  <a:srgbClr val="EE7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149" name="Group 5"/>
          <p:cNvGrpSpPr/>
          <p:nvPr/>
        </p:nvGrpSpPr>
        <p:grpSpPr>
          <a:xfrm>
            <a:off x="7090547" y="2095477"/>
            <a:ext cx="1757599" cy="826133"/>
            <a:chOff x="7099688" y="881608"/>
            <a:chExt cx="1757599" cy="826133"/>
          </a:xfrm>
        </p:grpSpPr>
        <p:sp>
          <p:nvSpPr>
            <p:cNvPr id="150" name="Rectangle 14"/>
            <p:cNvSpPr>
              <a:spLocks/>
            </p:cNvSpPr>
            <p:nvPr/>
          </p:nvSpPr>
          <p:spPr bwMode="auto">
            <a:xfrm>
              <a:off x="7099688" y="1249621"/>
              <a:ext cx="1757599" cy="45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智能家居、手机开锁、社区互动、大数据分析。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51" name="Rectangle 14"/>
            <p:cNvSpPr>
              <a:spLocks/>
            </p:cNvSpPr>
            <p:nvPr/>
          </p:nvSpPr>
          <p:spPr bwMode="auto">
            <a:xfrm>
              <a:off x="7115957" y="881608"/>
              <a:ext cx="1290085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</a:t>
              </a:r>
              <a:r>
                <a:rPr lang="en-US" altLang="zh-CN" sz="14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3</a:t>
              </a:r>
              <a:endParaRPr lang="en-US" sz="1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</p:grpSp>
      <p:cxnSp>
        <p:nvCxnSpPr>
          <p:cNvPr id="152" name="Straight Connector 1142"/>
          <p:cNvCxnSpPr/>
          <p:nvPr/>
        </p:nvCxnSpPr>
        <p:spPr>
          <a:xfrm>
            <a:off x="367775" y="3410844"/>
            <a:ext cx="266090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7"/>
          <p:cNvCxnSpPr/>
          <p:nvPr/>
        </p:nvCxnSpPr>
        <p:spPr>
          <a:xfrm>
            <a:off x="3264251" y="3410844"/>
            <a:ext cx="266090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8"/>
          <p:cNvCxnSpPr/>
          <p:nvPr/>
        </p:nvCxnSpPr>
        <p:spPr>
          <a:xfrm>
            <a:off x="6160727" y="3410844"/>
            <a:ext cx="266090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61"/>
          <p:cNvCxnSpPr/>
          <p:nvPr/>
        </p:nvCxnSpPr>
        <p:spPr>
          <a:xfrm flipV="1">
            <a:off x="4641469" y="3410844"/>
            <a:ext cx="0" cy="6858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76"/>
          <p:cNvCxnSpPr/>
          <p:nvPr/>
        </p:nvCxnSpPr>
        <p:spPr>
          <a:xfrm flipV="1">
            <a:off x="1767114" y="3410844"/>
            <a:ext cx="0" cy="6858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77"/>
          <p:cNvCxnSpPr/>
          <p:nvPr/>
        </p:nvCxnSpPr>
        <p:spPr>
          <a:xfrm flipV="1">
            <a:off x="7542585" y="3410844"/>
            <a:ext cx="0" cy="6858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4"/>
          <p:cNvSpPr>
            <a:spLocks/>
          </p:cNvSpPr>
          <p:nvPr/>
        </p:nvSpPr>
        <p:spPr bwMode="auto">
          <a:xfrm>
            <a:off x="588601" y="3605128"/>
            <a:ext cx="1130648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2015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.2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cxnSp>
        <p:nvCxnSpPr>
          <p:cNvPr id="159" name="Straight Connector 181"/>
          <p:cNvCxnSpPr/>
          <p:nvPr/>
        </p:nvCxnSpPr>
        <p:spPr>
          <a:xfrm flipV="1">
            <a:off x="3193316" y="4618893"/>
            <a:ext cx="0" cy="6858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82"/>
          <p:cNvCxnSpPr/>
          <p:nvPr/>
        </p:nvCxnSpPr>
        <p:spPr>
          <a:xfrm flipV="1">
            <a:off x="6089622" y="4618893"/>
            <a:ext cx="0" cy="685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83"/>
          <p:cNvCxnSpPr/>
          <p:nvPr/>
        </p:nvCxnSpPr>
        <p:spPr>
          <a:xfrm>
            <a:off x="1806883" y="5309616"/>
            <a:ext cx="266090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84"/>
          <p:cNvCxnSpPr/>
          <p:nvPr/>
        </p:nvCxnSpPr>
        <p:spPr>
          <a:xfrm>
            <a:off x="4611572" y="5309616"/>
            <a:ext cx="266090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4"/>
          <p:cNvSpPr>
            <a:spLocks/>
          </p:cNvSpPr>
          <p:nvPr/>
        </p:nvSpPr>
        <p:spPr bwMode="auto">
          <a:xfrm>
            <a:off x="3610486" y="3605128"/>
            <a:ext cx="1274170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2016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.4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sp>
        <p:nvSpPr>
          <p:cNvPr id="164" name="Rectangle 14"/>
          <p:cNvSpPr>
            <a:spLocks/>
          </p:cNvSpPr>
          <p:nvPr/>
        </p:nvSpPr>
        <p:spPr bwMode="auto">
          <a:xfrm>
            <a:off x="6283975" y="3568252"/>
            <a:ext cx="1821901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2017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-2018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sp>
        <p:nvSpPr>
          <p:cNvPr id="165" name="Rectangle 14"/>
          <p:cNvSpPr>
            <a:spLocks/>
          </p:cNvSpPr>
          <p:nvPr/>
        </p:nvSpPr>
        <p:spPr bwMode="auto">
          <a:xfrm>
            <a:off x="2151196" y="4632846"/>
            <a:ext cx="1140792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2015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.9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sp>
        <p:nvSpPr>
          <p:cNvPr id="166" name="Rectangle 14"/>
          <p:cNvSpPr>
            <a:spLocks/>
          </p:cNvSpPr>
          <p:nvPr/>
        </p:nvSpPr>
        <p:spPr bwMode="auto">
          <a:xfrm>
            <a:off x="4325339" y="4632846"/>
            <a:ext cx="2260433" cy="49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b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2016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charset="0"/>
                <a:sym typeface="Open Sans" charset="0"/>
              </a:rPr>
              <a:t>.9-2017.5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" charset="0"/>
              <a:sym typeface="Open Sans" charset="0"/>
            </a:endParaRPr>
          </a:p>
        </p:txBody>
      </p:sp>
      <p:grpSp>
        <p:nvGrpSpPr>
          <p:cNvPr id="167" name="Group 146"/>
          <p:cNvGrpSpPr/>
          <p:nvPr/>
        </p:nvGrpSpPr>
        <p:grpSpPr>
          <a:xfrm>
            <a:off x="3317620" y="2127097"/>
            <a:ext cx="782637" cy="739775"/>
            <a:chOff x="2008188" y="4248150"/>
            <a:chExt cx="782637" cy="739775"/>
          </a:xfrm>
        </p:grpSpPr>
        <p:sp>
          <p:nvSpPr>
            <p:cNvPr id="168" name="Freeform 141"/>
            <p:cNvSpPr>
              <a:spLocks noEditPoints="1"/>
            </p:cNvSpPr>
            <p:nvPr/>
          </p:nvSpPr>
          <p:spPr bwMode="auto">
            <a:xfrm>
              <a:off x="2008188" y="4248150"/>
              <a:ext cx="471487" cy="481013"/>
            </a:xfrm>
            <a:custGeom>
              <a:avLst/>
              <a:gdLst>
                <a:gd name="T0" fmla="*/ 54 w 126"/>
                <a:gd name="T1" fmla="*/ 128 h 128"/>
                <a:gd name="T2" fmla="*/ 33 w 126"/>
                <a:gd name="T3" fmla="*/ 121 h 128"/>
                <a:gd name="T4" fmla="*/ 18 w 126"/>
                <a:gd name="T5" fmla="*/ 110 h 128"/>
                <a:gd name="T6" fmla="*/ 5 w 126"/>
                <a:gd name="T7" fmla="*/ 92 h 128"/>
                <a:gd name="T8" fmla="*/ 0 w 126"/>
                <a:gd name="T9" fmla="*/ 75 h 128"/>
                <a:gd name="T10" fmla="*/ 10 w 126"/>
                <a:gd name="T11" fmla="*/ 60 h 128"/>
                <a:gd name="T12" fmla="*/ 5 w 126"/>
                <a:gd name="T13" fmla="*/ 37 h 128"/>
                <a:gd name="T14" fmla="*/ 22 w 126"/>
                <a:gd name="T15" fmla="*/ 30 h 128"/>
                <a:gd name="T16" fmla="*/ 32 w 126"/>
                <a:gd name="T17" fmla="*/ 8 h 128"/>
                <a:gd name="T18" fmla="*/ 50 w 126"/>
                <a:gd name="T19" fmla="*/ 13 h 128"/>
                <a:gd name="T20" fmla="*/ 70 w 126"/>
                <a:gd name="T21" fmla="*/ 1 h 128"/>
                <a:gd name="T22" fmla="*/ 83 w 126"/>
                <a:gd name="T23" fmla="*/ 15 h 128"/>
                <a:gd name="T24" fmla="*/ 106 w 126"/>
                <a:gd name="T25" fmla="*/ 17 h 128"/>
                <a:gd name="T26" fmla="*/ 108 w 126"/>
                <a:gd name="T27" fmla="*/ 36 h 128"/>
                <a:gd name="T28" fmla="*/ 126 w 126"/>
                <a:gd name="T29" fmla="*/ 52 h 128"/>
                <a:gd name="T30" fmla="*/ 116 w 126"/>
                <a:gd name="T31" fmla="*/ 64 h 128"/>
                <a:gd name="T32" fmla="*/ 126 w 126"/>
                <a:gd name="T33" fmla="*/ 77 h 128"/>
                <a:gd name="T34" fmla="*/ 108 w 126"/>
                <a:gd name="T35" fmla="*/ 92 h 128"/>
                <a:gd name="T36" fmla="*/ 106 w 126"/>
                <a:gd name="T37" fmla="*/ 111 h 128"/>
                <a:gd name="T38" fmla="*/ 83 w 126"/>
                <a:gd name="T39" fmla="*/ 113 h 128"/>
                <a:gd name="T40" fmla="*/ 70 w 126"/>
                <a:gd name="T41" fmla="*/ 128 h 128"/>
                <a:gd name="T42" fmla="*/ 69 w 126"/>
                <a:gd name="T43" fmla="*/ 124 h 128"/>
                <a:gd name="T44" fmla="*/ 82 w 126"/>
                <a:gd name="T45" fmla="*/ 109 h 128"/>
                <a:gd name="T46" fmla="*/ 103 w 126"/>
                <a:gd name="T47" fmla="*/ 109 h 128"/>
                <a:gd name="T48" fmla="*/ 105 w 126"/>
                <a:gd name="T49" fmla="*/ 89 h 128"/>
                <a:gd name="T50" fmla="*/ 122 w 126"/>
                <a:gd name="T51" fmla="*/ 77 h 128"/>
                <a:gd name="T52" fmla="*/ 112 w 126"/>
                <a:gd name="T53" fmla="*/ 64 h 128"/>
                <a:gd name="T54" fmla="*/ 122 w 126"/>
                <a:gd name="T55" fmla="*/ 51 h 128"/>
                <a:gd name="T56" fmla="*/ 105 w 126"/>
                <a:gd name="T57" fmla="*/ 39 h 128"/>
                <a:gd name="T58" fmla="*/ 103 w 126"/>
                <a:gd name="T59" fmla="*/ 19 h 128"/>
                <a:gd name="T60" fmla="*/ 82 w 126"/>
                <a:gd name="T61" fmla="*/ 19 h 128"/>
                <a:gd name="T62" fmla="*/ 69 w 126"/>
                <a:gd name="T63" fmla="*/ 4 h 128"/>
                <a:gd name="T64" fmla="*/ 52 w 126"/>
                <a:gd name="T65" fmla="*/ 16 h 128"/>
                <a:gd name="T66" fmla="*/ 32 w 126"/>
                <a:gd name="T67" fmla="*/ 12 h 128"/>
                <a:gd name="T68" fmla="*/ 26 w 126"/>
                <a:gd name="T69" fmla="*/ 32 h 128"/>
                <a:gd name="T70" fmla="*/ 8 w 126"/>
                <a:gd name="T71" fmla="*/ 40 h 128"/>
                <a:gd name="T72" fmla="*/ 14 w 126"/>
                <a:gd name="T73" fmla="*/ 59 h 128"/>
                <a:gd name="T74" fmla="*/ 14 w 126"/>
                <a:gd name="T75" fmla="*/ 70 h 128"/>
                <a:gd name="T76" fmla="*/ 20 w 126"/>
                <a:gd name="T77" fmla="*/ 88 h 128"/>
                <a:gd name="T78" fmla="*/ 27 w 126"/>
                <a:gd name="T79" fmla="*/ 98 h 128"/>
                <a:gd name="T80" fmla="*/ 42 w 126"/>
                <a:gd name="T81" fmla="*/ 109 h 128"/>
                <a:gd name="T82" fmla="*/ 53 w 126"/>
                <a:gd name="T83" fmla="*/ 112 h 128"/>
                <a:gd name="T84" fmla="*/ 31 w 126"/>
                <a:gd name="T85" fmla="*/ 64 h 128"/>
                <a:gd name="T86" fmla="*/ 63 w 126"/>
                <a:gd name="T87" fmla="*/ 96 h 128"/>
                <a:gd name="T88" fmla="*/ 63 w 126"/>
                <a:gd name="T89" fmla="*/ 9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28">
                  <a:moveTo>
                    <a:pt x="63" y="128"/>
                  </a:moveTo>
                  <a:cubicBezTo>
                    <a:pt x="60" y="128"/>
                    <a:pt x="58" y="128"/>
                    <a:pt x="55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48" y="115"/>
                    <a:pt x="45" y="114"/>
                    <a:pt x="43" y="11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27" y="118"/>
                    <a:pt x="23" y="115"/>
                    <a:pt x="19" y="111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1" y="96"/>
                    <a:pt x="19" y="94"/>
                    <a:pt x="18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2" y="87"/>
                    <a:pt x="1" y="82"/>
                    <a:pt x="0" y="7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0" y="67"/>
                    <a:pt x="10" y="66"/>
                    <a:pt x="10" y="64"/>
                  </a:cubicBezTo>
                  <a:cubicBezTo>
                    <a:pt x="10" y="63"/>
                    <a:pt x="10" y="62"/>
                    <a:pt x="10" y="6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47"/>
                    <a:pt x="2" y="42"/>
                    <a:pt x="5" y="37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4"/>
                    <a:pt x="21" y="32"/>
                    <a:pt x="22" y="3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3" y="14"/>
                    <a:pt x="27" y="11"/>
                    <a:pt x="32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5" y="14"/>
                    <a:pt x="48" y="13"/>
                    <a:pt x="50" y="1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60" y="0"/>
                    <a:pt x="65" y="0"/>
                    <a:pt x="70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8" y="13"/>
                    <a:pt x="81" y="14"/>
                    <a:pt x="83" y="15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9" y="11"/>
                    <a:pt x="103" y="14"/>
                    <a:pt x="106" y="17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5" y="32"/>
                    <a:pt x="107" y="34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3" y="42"/>
                    <a:pt x="125" y="47"/>
                    <a:pt x="126" y="52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1"/>
                    <a:pt x="116" y="63"/>
                    <a:pt x="116" y="64"/>
                  </a:cubicBezTo>
                  <a:cubicBezTo>
                    <a:pt x="116" y="66"/>
                    <a:pt x="116" y="67"/>
                    <a:pt x="116" y="68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5" y="82"/>
                    <a:pt x="123" y="86"/>
                    <a:pt x="121" y="91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7" y="94"/>
                    <a:pt x="105" y="97"/>
                    <a:pt x="103" y="99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6" y="111"/>
                    <a:pt x="106" y="111"/>
                    <a:pt x="106" y="111"/>
                  </a:cubicBezTo>
                  <a:cubicBezTo>
                    <a:pt x="103" y="115"/>
                    <a:pt x="99" y="118"/>
                    <a:pt x="94" y="120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0" y="114"/>
                    <a:pt x="78" y="115"/>
                    <a:pt x="75" y="116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8" y="128"/>
                    <a:pt x="65" y="128"/>
                    <a:pt x="63" y="128"/>
                  </a:cubicBezTo>
                  <a:close/>
                  <a:moveTo>
                    <a:pt x="57" y="124"/>
                  </a:moveTo>
                  <a:cubicBezTo>
                    <a:pt x="61" y="124"/>
                    <a:pt x="65" y="124"/>
                    <a:pt x="69" y="124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6" y="111"/>
                    <a:pt x="79" y="110"/>
                    <a:pt x="82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7" y="114"/>
                    <a:pt x="100" y="112"/>
                    <a:pt x="103" y="109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102" y="94"/>
                    <a:pt x="103" y="92"/>
                    <a:pt x="105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120" y="85"/>
                    <a:pt x="121" y="81"/>
                    <a:pt x="122" y="77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67"/>
                    <a:pt x="112" y="66"/>
                    <a:pt x="112" y="64"/>
                  </a:cubicBezTo>
                  <a:cubicBezTo>
                    <a:pt x="112" y="63"/>
                    <a:pt x="112" y="61"/>
                    <a:pt x="112" y="59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1" y="47"/>
                    <a:pt x="120" y="44"/>
                    <a:pt x="118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37"/>
                    <a:pt x="102" y="34"/>
                    <a:pt x="99" y="32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0" y="17"/>
                    <a:pt x="97" y="14"/>
                    <a:pt x="93" y="12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0" y="18"/>
                    <a:pt x="76" y="17"/>
                    <a:pt x="73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5" y="4"/>
                    <a:pt x="61" y="4"/>
                    <a:pt x="57" y="4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49" y="17"/>
                    <a:pt x="46" y="18"/>
                    <a:pt x="43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9" y="14"/>
                    <a:pt x="26" y="17"/>
                    <a:pt x="23" y="19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4"/>
                    <a:pt x="22" y="37"/>
                    <a:pt x="21" y="3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6" y="44"/>
                    <a:pt x="5" y="47"/>
                    <a:pt x="4" y="5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1"/>
                    <a:pt x="14" y="63"/>
                    <a:pt x="14" y="64"/>
                  </a:cubicBezTo>
                  <a:cubicBezTo>
                    <a:pt x="14" y="66"/>
                    <a:pt x="14" y="67"/>
                    <a:pt x="14" y="69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81"/>
                    <a:pt x="6" y="85"/>
                    <a:pt x="8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2" y="92"/>
                    <a:pt x="24" y="94"/>
                    <a:pt x="26" y="9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26" y="112"/>
                    <a:pt x="29" y="114"/>
                    <a:pt x="32" y="116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46" y="110"/>
                    <a:pt x="49" y="111"/>
                    <a:pt x="52" y="112"/>
                  </a:cubicBezTo>
                  <a:cubicBezTo>
                    <a:pt x="53" y="112"/>
                    <a:pt x="53" y="112"/>
                    <a:pt x="53" y="112"/>
                  </a:cubicBezTo>
                  <a:lnTo>
                    <a:pt x="57" y="124"/>
                  </a:lnTo>
                  <a:close/>
                  <a:moveTo>
                    <a:pt x="63" y="96"/>
                  </a:moveTo>
                  <a:cubicBezTo>
                    <a:pt x="45" y="96"/>
                    <a:pt x="31" y="82"/>
                    <a:pt x="31" y="64"/>
                  </a:cubicBezTo>
                  <a:cubicBezTo>
                    <a:pt x="31" y="46"/>
                    <a:pt x="45" y="32"/>
                    <a:pt x="63" y="32"/>
                  </a:cubicBezTo>
                  <a:cubicBezTo>
                    <a:pt x="81" y="32"/>
                    <a:pt x="95" y="46"/>
                    <a:pt x="95" y="64"/>
                  </a:cubicBezTo>
                  <a:cubicBezTo>
                    <a:pt x="95" y="82"/>
                    <a:pt x="81" y="96"/>
                    <a:pt x="63" y="96"/>
                  </a:cubicBezTo>
                  <a:close/>
                  <a:moveTo>
                    <a:pt x="63" y="36"/>
                  </a:moveTo>
                  <a:cubicBezTo>
                    <a:pt x="47" y="36"/>
                    <a:pt x="35" y="49"/>
                    <a:pt x="35" y="64"/>
                  </a:cubicBezTo>
                  <a:cubicBezTo>
                    <a:pt x="35" y="80"/>
                    <a:pt x="47" y="92"/>
                    <a:pt x="63" y="92"/>
                  </a:cubicBezTo>
                  <a:cubicBezTo>
                    <a:pt x="78" y="92"/>
                    <a:pt x="91" y="80"/>
                    <a:pt x="91" y="64"/>
                  </a:cubicBezTo>
                  <a:cubicBezTo>
                    <a:pt x="91" y="49"/>
                    <a:pt x="78" y="36"/>
                    <a:pt x="63" y="36"/>
                  </a:cubicBezTo>
                  <a:close/>
                </a:path>
              </a:pathLst>
            </a:cu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42"/>
            <p:cNvSpPr>
              <a:spLocks noEditPoints="1"/>
            </p:cNvSpPr>
            <p:nvPr/>
          </p:nvSpPr>
          <p:spPr bwMode="auto">
            <a:xfrm>
              <a:off x="2382838" y="4578350"/>
              <a:ext cx="407987" cy="409575"/>
            </a:xfrm>
            <a:custGeom>
              <a:avLst/>
              <a:gdLst>
                <a:gd name="T0" fmla="*/ 49 w 109"/>
                <a:gd name="T1" fmla="*/ 99 h 109"/>
                <a:gd name="T2" fmla="*/ 34 w 109"/>
                <a:gd name="T3" fmla="*/ 105 h 109"/>
                <a:gd name="T4" fmla="*/ 24 w 109"/>
                <a:gd name="T5" fmla="*/ 87 h 109"/>
                <a:gd name="T6" fmla="*/ 8 w 109"/>
                <a:gd name="T7" fmla="*/ 83 h 109"/>
                <a:gd name="T8" fmla="*/ 10 w 109"/>
                <a:gd name="T9" fmla="*/ 63 h 109"/>
                <a:gd name="T10" fmla="*/ 0 w 109"/>
                <a:gd name="T11" fmla="*/ 52 h 109"/>
                <a:gd name="T12" fmla="*/ 3 w 109"/>
                <a:gd name="T13" fmla="*/ 36 h 109"/>
                <a:gd name="T14" fmla="*/ 12 w 109"/>
                <a:gd name="T15" fmla="*/ 20 h 109"/>
                <a:gd name="T16" fmla="*/ 24 w 109"/>
                <a:gd name="T17" fmla="*/ 10 h 109"/>
                <a:gd name="T18" fmla="*/ 40 w 109"/>
                <a:gd name="T19" fmla="*/ 2 h 109"/>
                <a:gd name="T20" fmla="*/ 54 w 109"/>
                <a:gd name="T21" fmla="*/ 0 h 109"/>
                <a:gd name="T22" fmla="*/ 60 w 109"/>
                <a:gd name="T23" fmla="*/ 10 h 109"/>
                <a:gd name="T24" fmla="*/ 75 w 109"/>
                <a:gd name="T25" fmla="*/ 4 h 109"/>
                <a:gd name="T26" fmla="*/ 85 w 109"/>
                <a:gd name="T27" fmla="*/ 22 h 109"/>
                <a:gd name="T28" fmla="*/ 101 w 109"/>
                <a:gd name="T29" fmla="*/ 26 h 109"/>
                <a:gd name="T30" fmla="*/ 99 w 109"/>
                <a:gd name="T31" fmla="*/ 46 h 109"/>
                <a:gd name="T32" fmla="*/ 109 w 109"/>
                <a:gd name="T33" fmla="*/ 58 h 109"/>
                <a:gd name="T34" fmla="*/ 106 w 109"/>
                <a:gd name="T35" fmla="*/ 73 h 109"/>
                <a:gd name="T36" fmla="*/ 97 w 109"/>
                <a:gd name="T37" fmla="*/ 89 h 109"/>
                <a:gd name="T38" fmla="*/ 85 w 109"/>
                <a:gd name="T39" fmla="*/ 100 h 109"/>
                <a:gd name="T40" fmla="*/ 68 w 109"/>
                <a:gd name="T41" fmla="*/ 107 h 109"/>
                <a:gd name="T42" fmla="*/ 54 w 109"/>
                <a:gd name="T43" fmla="*/ 109 h 109"/>
                <a:gd name="T44" fmla="*/ 50 w 109"/>
                <a:gd name="T45" fmla="*/ 96 h 109"/>
                <a:gd name="T46" fmla="*/ 60 w 109"/>
                <a:gd name="T47" fmla="*/ 105 h 109"/>
                <a:gd name="T48" fmla="*/ 68 w 109"/>
                <a:gd name="T49" fmla="*/ 93 h 109"/>
                <a:gd name="T50" fmla="*/ 85 w 109"/>
                <a:gd name="T51" fmla="*/ 95 h 109"/>
                <a:gd name="T52" fmla="*/ 88 w 109"/>
                <a:gd name="T53" fmla="*/ 78 h 109"/>
                <a:gd name="T54" fmla="*/ 103 w 109"/>
                <a:gd name="T55" fmla="*/ 69 h 109"/>
                <a:gd name="T56" fmla="*/ 95 w 109"/>
                <a:gd name="T57" fmla="*/ 54 h 109"/>
                <a:gd name="T58" fmla="*/ 94 w 109"/>
                <a:gd name="T59" fmla="*/ 45 h 109"/>
                <a:gd name="T60" fmla="*/ 88 w 109"/>
                <a:gd name="T61" fmla="*/ 31 h 109"/>
                <a:gd name="T62" fmla="*/ 81 w 109"/>
                <a:gd name="T63" fmla="*/ 23 h 109"/>
                <a:gd name="T64" fmla="*/ 68 w 109"/>
                <a:gd name="T65" fmla="*/ 16 h 109"/>
                <a:gd name="T66" fmla="*/ 57 w 109"/>
                <a:gd name="T67" fmla="*/ 14 h 109"/>
                <a:gd name="T68" fmla="*/ 44 w 109"/>
                <a:gd name="T69" fmla="*/ 5 h 109"/>
                <a:gd name="T70" fmla="*/ 34 w 109"/>
                <a:gd name="T71" fmla="*/ 19 h 109"/>
                <a:gd name="T72" fmla="*/ 17 w 109"/>
                <a:gd name="T73" fmla="*/ 21 h 109"/>
                <a:gd name="T74" fmla="*/ 17 w 109"/>
                <a:gd name="T75" fmla="*/ 38 h 109"/>
                <a:gd name="T76" fmla="*/ 4 w 109"/>
                <a:gd name="T77" fmla="*/ 49 h 109"/>
                <a:gd name="T78" fmla="*/ 14 w 109"/>
                <a:gd name="T79" fmla="*/ 59 h 109"/>
                <a:gd name="T80" fmla="*/ 7 w 109"/>
                <a:gd name="T81" fmla="*/ 71 h 109"/>
                <a:gd name="T82" fmla="*/ 22 w 109"/>
                <a:gd name="T83" fmla="*/ 79 h 109"/>
                <a:gd name="T84" fmla="*/ 26 w 109"/>
                <a:gd name="T85" fmla="*/ 96 h 109"/>
                <a:gd name="T86" fmla="*/ 54 w 109"/>
                <a:gd name="T87" fmla="*/ 82 h 109"/>
                <a:gd name="T88" fmla="*/ 82 w 109"/>
                <a:gd name="T89" fmla="*/ 51 h 109"/>
                <a:gd name="T90" fmla="*/ 54 w 109"/>
                <a:gd name="T91" fmla="*/ 82 h 109"/>
                <a:gd name="T92" fmla="*/ 31 w 109"/>
                <a:gd name="T93" fmla="*/ 57 h 109"/>
                <a:gd name="T94" fmla="*/ 78 w 109"/>
                <a:gd name="T95" fmla="*/ 5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" h="109">
                  <a:moveTo>
                    <a:pt x="54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7" y="99"/>
                    <a:pt x="44" y="99"/>
                    <a:pt x="42" y="98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5"/>
                    <a:pt x="34" y="105"/>
                    <a:pt x="34" y="105"/>
                  </a:cubicBezTo>
                  <a:cubicBezTo>
                    <a:pt x="30" y="103"/>
                    <a:pt x="26" y="101"/>
                    <a:pt x="22" y="99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2" y="86"/>
                    <a:pt x="20" y="84"/>
                    <a:pt x="1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6" y="79"/>
                    <a:pt x="4" y="75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0" y="62"/>
                    <a:pt x="10" y="61"/>
                    <a:pt x="10" y="60"/>
                  </a:cubicBezTo>
                  <a:cubicBezTo>
                    <a:pt x="10" y="59"/>
                    <a:pt x="9" y="58"/>
                    <a:pt x="9" y="5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6"/>
                    <a:pt x="1" y="42"/>
                    <a:pt x="3" y="38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3"/>
                    <a:pt x="16" y="32"/>
                    <a:pt x="17" y="3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16"/>
                    <a:pt x="19" y="13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4"/>
                    <a:pt x="37" y="13"/>
                    <a:pt x="39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1"/>
                    <a:pt x="46" y="1"/>
                    <a:pt x="48" y="1"/>
                  </a:cubicBezTo>
                  <a:cubicBezTo>
                    <a:pt x="50" y="0"/>
                    <a:pt x="52" y="0"/>
                    <a:pt x="5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4" y="11"/>
                    <a:pt x="66" y="11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9" y="6"/>
                    <a:pt x="83" y="8"/>
                    <a:pt x="87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7" y="23"/>
                    <a:pt x="88" y="25"/>
                    <a:pt x="90" y="2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3" y="30"/>
                    <a:pt x="105" y="34"/>
                    <a:pt x="106" y="38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9" y="47"/>
                    <a:pt x="99" y="48"/>
                    <a:pt x="99" y="49"/>
                  </a:cubicBezTo>
                  <a:cubicBezTo>
                    <a:pt x="99" y="51"/>
                    <a:pt x="99" y="52"/>
                    <a:pt x="99" y="53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08" y="63"/>
                    <a:pt x="108" y="68"/>
                    <a:pt x="106" y="72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4" y="76"/>
                    <a:pt x="93" y="78"/>
                    <a:pt x="92" y="8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3" y="93"/>
                    <a:pt x="90" y="96"/>
                    <a:pt x="86" y="99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5"/>
                    <a:pt x="72" y="96"/>
                    <a:pt x="70" y="9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65" y="108"/>
                    <a:pt x="63" y="109"/>
                    <a:pt x="61" y="109"/>
                  </a:cubicBezTo>
                  <a:cubicBezTo>
                    <a:pt x="59" y="109"/>
                    <a:pt x="57" y="109"/>
                    <a:pt x="54" y="109"/>
                  </a:cubicBezTo>
                  <a:close/>
                  <a:moveTo>
                    <a:pt x="41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45" y="95"/>
                    <a:pt x="48" y="95"/>
                    <a:pt x="50" y="96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7" y="105"/>
                    <a:pt x="59" y="105"/>
                    <a:pt x="60" y="105"/>
                  </a:cubicBezTo>
                  <a:cubicBezTo>
                    <a:pt x="62" y="105"/>
                    <a:pt x="63" y="104"/>
                    <a:pt x="65" y="10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70" y="93"/>
                    <a:pt x="73" y="92"/>
                    <a:pt x="75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87" y="93"/>
                    <a:pt x="90" y="91"/>
                    <a:pt x="92" y="88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90" y="76"/>
                    <a:pt x="91" y="74"/>
                    <a:pt x="92" y="71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104" y="66"/>
                    <a:pt x="104" y="63"/>
                    <a:pt x="105" y="60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5" y="53"/>
                    <a:pt x="95" y="51"/>
                    <a:pt x="95" y="50"/>
                  </a:cubicBezTo>
                  <a:cubicBezTo>
                    <a:pt x="95" y="49"/>
                    <a:pt x="95" y="47"/>
                    <a:pt x="95" y="46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1" y="35"/>
                    <a:pt x="100" y="32"/>
                    <a:pt x="9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6" y="28"/>
                    <a:pt x="84" y="26"/>
                    <a:pt x="82" y="24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1" y="11"/>
                    <a:pt x="78" y="10"/>
                    <a:pt x="75" y="9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4" y="15"/>
                    <a:pt x="61" y="14"/>
                    <a:pt x="59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0" y="4"/>
                    <a:pt x="49" y="5"/>
                  </a:cubicBezTo>
                  <a:cubicBezTo>
                    <a:pt x="47" y="5"/>
                    <a:pt x="46" y="5"/>
                    <a:pt x="44" y="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7"/>
                    <a:pt x="36" y="18"/>
                    <a:pt x="34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16"/>
                    <a:pt x="19" y="18"/>
                    <a:pt x="17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9" y="33"/>
                    <a:pt x="18" y="36"/>
                    <a:pt x="17" y="3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3"/>
                    <a:pt x="5" y="46"/>
                    <a:pt x="4" y="49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7"/>
                    <a:pt x="13" y="58"/>
                    <a:pt x="14" y="59"/>
                  </a:cubicBezTo>
                  <a:cubicBezTo>
                    <a:pt x="14" y="61"/>
                    <a:pt x="14" y="62"/>
                    <a:pt x="14" y="63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8" y="74"/>
                    <a:pt x="9" y="77"/>
                    <a:pt x="11" y="80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3" y="81"/>
                    <a:pt x="25" y="83"/>
                    <a:pt x="27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6" y="96"/>
                    <a:pt x="26" y="96"/>
                    <a:pt x="26" y="96"/>
                  </a:cubicBezTo>
                  <a:cubicBezTo>
                    <a:pt x="28" y="98"/>
                    <a:pt x="31" y="99"/>
                    <a:pt x="34" y="101"/>
                  </a:cubicBezTo>
                  <a:lnTo>
                    <a:pt x="41" y="94"/>
                  </a:lnTo>
                  <a:close/>
                  <a:moveTo>
                    <a:pt x="54" y="82"/>
                  </a:moveTo>
                  <a:cubicBezTo>
                    <a:pt x="40" y="82"/>
                    <a:pt x="29" y="72"/>
                    <a:pt x="27" y="58"/>
                  </a:cubicBezTo>
                  <a:cubicBezTo>
                    <a:pt x="25" y="43"/>
                    <a:pt x="36" y="29"/>
                    <a:pt x="51" y="27"/>
                  </a:cubicBezTo>
                  <a:cubicBezTo>
                    <a:pt x="67" y="26"/>
                    <a:pt x="80" y="37"/>
                    <a:pt x="82" y="51"/>
                  </a:cubicBezTo>
                  <a:cubicBezTo>
                    <a:pt x="83" y="59"/>
                    <a:pt x="81" y="66"/>
                    <a:pt x="76" y="72"/>
                  </a:cubicBezTo>
                  <a:cubicBezTo>
                    <a:pt x="71" y="78"/>
                    <a:pt x="65" y="81"/>
                    <a:pt x="58" y="82"/>
                  </a:cubicBezTo>
                  <a:cubicBezTo>
                    <a:pt x="56" y="82"/>
                    <a:pt x="55" y="82"/>
                    <a:pt x="54" y="82"/>
                  </a:cubicBezTo>
                  <a:close/>
                  <a:moveTo>
                    <a:pt x="54" y="31"/>
                  </a:moveTo>
                  <a:cubicBezTo>
                    <a:pt x="54" y="31"/>
                    <a:pt x="53" y="31"/>
                    <a:pt x="52" y="31"/>
                  </a:cubicBezTo>
                  <a:cubicBezTo>
                    <a:pt x="39" y="33"/>
                    <a:pt x="30" y="44"/>
                    <a:pt x="31" y="57"/>
                  </a:cubicBezTo>
                  <a:cubicBezTo>
                    <a:pt x="33" y="70"/>
                    <a:pt x="44" y="80"/>
                    <a:pt x="57" y="78"/>
                  </a:cubicBezTo>
                  <a:cubicBezTo>
                    <a:pt x="63" y="77"/>
                    <a:pt x="69" y="74"/>
                    <a:pt x="73" y="69"/>
                  </a:cubicBezTo>
                  <a:cubicBezTo>
                    <a:pt x="77" y="64"/>
                    <a:pt x="78" y="58"/>
                    <a:pt x="78" y="52"/>
                  </a:cubicBezTo>
                  <a:cubicBezTo>
                    <a:pt x="76" y="40"/>
                    <a:pt x="66" y="31"/>
                    <a:pt x="54" y="31"/>
                  </a:cubicBezTo>
                  <a:close/>
                </a:path>
              </a:pathLst>
            </a:custGeom>
            <a:solidFill>
              <a:srgbClr val="E05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0" name="Group 147"/>
          <p:cNvGrpSpPr/>
          <p:nvPr/>
        </p:nvGrpSpPr>
        <p:grpSpPr>
          <a:xfrm>
            <a:off x="2257503" y="5472949"/>
            <a:ext cx="441325" cy="771525"/>
            <a:chOff x="5233988" y="4200525"/>
            <a:chExt cx="441325" cy="771525"/>
          </a:xfrm>
        </p:grpSpPr>
        <p:sp>
          <p:nvSpPr>
            <p:cNvPr id="171" name="Freeform 146"/>
            <p:cNvSpPr>
              <a:spLocks noEditPoints="1"/>
            </p:cNvSpPr>
            <p:nvPr/>
          </p:nvSpPr>
          <p:spPr bwMode="auto">
            <a:xfrm>
              <a:off x="5233988" y="4200525"/>
              <a:ext cx="441325" cy="771525"/>
            </a:xfrm>
            <a:custGeom>
              <a:avLst/>
              <a:gdLst>
                <a:gd name="T0" fmla="*/ 105 w 118"/>
                <a:gd name="T1" fmla="*/ 206 h 206"/>
                <a:gd name="T2" fmla="*/ 13 w 118"/>
                <a:gd name="T3" fmla="*/ 206 h 206"/>
                <a:gd name="T4" fmla="*/ 0 w 118"/>
                <a:gd name="T5" fmla="*/ 192 h 206"/>
                <a:gd name="T6" fmla="*/ 0 w 118"/>
                <a:gd name="T7" fmla="*/ 13 h 206"/>
                <a:gd name="T8" fmla="*/ 13 w 118"/>
                <a:gd name="T9" fmla="*/ 0 h 206"/>
                <a:gd name="T10" fmla="*/ 105 w 118"/>
                <a:gd name="T11" fmla="*/ 0 h 206"/>
                <a:gd name="T12" fmla="*/ 118 w 118"/>
                <a:gd name="T13" fmla="*/ 13 h 206"/>
                <a:gd name="T14" fmla="*/ 118 w 118"/>
                <a:gd name="T15" fmla="*/ 192 h 206"/>
                <a:gd name="T16" fmla="*/ 105 w 118"/>
                <a:gd name="T17" fmla="*/ 206 h 206"/>
                <a:gd name="T18" fmla="*/ 13 w 118"/>
                <a:gd name="T19" fmla="*/ 4 h 206"/>
                <a:gd name="T20" fmla="*/ 4 w 118"/>
                <a:gd name="T21" fmla="*/ 13 h 206"/>
                <a:gd name="T22" fmla="*/ 4 w 118"/>
                <a:gd name="T23" fmla="*/ 192 h 206"/>
                <a:gd name="T24" fmla="*/ 13 w 118"/>
                <a:gd name="T25" fmla="*/ 202 h 206"/>
                <a:gd name="T26" fmla="*/ 105 w 118"/>
                <a:gd name="T27" fmla="*/ 202 h 206"/>
                <a:gd name="T28" fmla="*/ 114 w 118"/>
                <a:gd name="T29" fmla="*/ 192 h 206"/>
                <a:gd name="T30" fmla="*/ 114 w 118"/>
                <a:gd name="T31" fmla="*/ 13 h 206"/>
                <a:gd name="T32" fmla="*/ 105 w 118"/>
                <a:gd name="T33" fmla="*/ 4 h 206"/>
                <a:gd name="T34" fmla="*/ 13 w 118"/>
                <a:gd name="T35" fmla="*/ 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206">
                  <a:moveTo>
                    <a:pt x="105" y="206"/>
                  </a:moveTo>
                  <a:cubicBezTo>
                    <a:pt x="13" y="206"/>
                    <a:pt x="13" y="206"/>
                    <a:pt x="13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12" y="0"/>
                    <a:pt x="118" y="6"/>
                    <a:pt x="118" y="13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18" y="200"/>
                    <a:pt x="112" y="206"/>
                    <a:pt x="105" y="206"/>
                  </a:cubicBezTo>
                  <a:close/>
                  <a:moveTo>
                    <a:pt x="13" y="4"/>
                  </a:moveTo>
                  <a:cubicBezTo>
                    <a:pt x="8" y="4"/>
                    <a:pt x="4" y="8"/>
                    <a:pt x="4" y="13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4" y="198"/>
                    <a:pt x="8" y="202"/>
                    <a:pt x="13" y="202"/>
                  </a:cubicBezTo>
                  <a:cubicBezTo>
                    <a:pt x="105" y="202"/>
                    <a:pt x="105" y="202"/>
                    <a:pt x="105" y="202"/>
                  </a:cubicBezTo>
                  <a:cubicBezTo>
                    <a:pt x="110" y="202"/>
                    <a:pt x="114" y="198"/>
                    <a:pt x="114" y="192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8"/>
                    <a:pt x="110" y="4"/>
                    <a:pt x="105" y="4"/>
                  </a:cubicBezTo>
                  <a:lnTo>
                    <a:pt x="13" y="4"/>
                  </a:lnTo>
                  <a:close/>
                </a:path>
              </a:pathLst>
            </a:cu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47"/>
            <p:cNvSpPr>
              <a:spLocks noEditPoints="1"/>
            </p:cNvSpPr>
            <p:nvPr/>
          </p:nvSpPr>
          <p:spPr bwMode="auto">
            <a:xfrm>
              <a:off x="5233988" y="4289425"/>
              <a:ext cx="441325" cy="574675"/>
            </a:xfrm>
            <a:custGeom>
              <a:avLst/>
              <a:gdLst>
                <a:gd name="T0" fmla="*/ 278 w 278"/>
                <a:gd name="T1" fmla="*/ 362 h 362"/>
                <a:gd name="T2" fmla="*/ 0 w 278"/>
                <a:gd name="T3" fmla="*/ 362 h 362"/>
                <a:gd name="T4" fmla="*/ 0 w 278"/>
                <a:gd name="T5" fmla="*/ 0 h 362"/>
                <a:gd name="T6" fmla="*/ 278 w 278"/>
                <a:gd name="T7" fmla="*/ 0 h 362"/>
                <a:gd name="T8" fmla="*/ 278 w 278"/>
                <a:gd name="T9" fmla="*/ 362 h 362"/>
                <a:gd name="T10" fmla="*/ 10 w 278"/>
                <a:gd name="T11" fmla="*/ 352 h 362"/>
                <a:gd name="T12" fmla="*/ 269 w 278"/>
                <a:gd name="T13" fmla="*/ 352 h 362"/>
                <a:gd name="T14" fmla="*/ 269 w 278"/>
                <a:gd name="T15" fmla="*/ 10 h 362"/>
                <a:gd name="T16" fmla="*/ 10 w 278"/>
                <a:gd name="T17" fmla="*/ 10 h 362"/>
                <a:gd name="T18" fmla="*/ 10 w 278"/>
                <a:gd name="T19" fmla="*/ 35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362">
                  <a:moveTo>
                    <a:pt x="278" y="362"/>
                  </a:moveTo>
                  <a:lnTo>
                    <a:pt x="0" y="362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362"/>
                  </a:lnTo>
                  <a:close/>
                  <a:moveTo>
                    <a:pt x="10" y="352"/>
                  </a:moveTo>
                  <a:lnTo>
                    <a:pt x="269" y="352"/>
                  </a:lnTo>
                  <a:lnTo>
                    <a:pt x="269" y="10"/>
                  </a:lnTo>
                  <a:lnTo>
                    <a:pt x="10" y="10"/>
                  </a:lnTo>
                  <a:lnTo>
                    <a:pt x="10" y="352"/>
                  </a:lnTo>
                  <a:close/>
                </a:path>
              </a:pathLst>
            </a:cu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Rectangle 148"/>
            <p:cNvSpPr>
              <a:spLocks noChangeArrowheads="1"/>
            </p:cNvSpPr>
            <p:nvPr/>
          </p:nvSpPr>
          <p:spPr bwMode="auto">
            <a:xfrm>
              <a:off x="5383213" y="4248150"/>
              <a:ext cx="142875" cy="15875"/>
            </a:xfrm>
            <a:prstGeom prst="rect">
              <a:avLst/>
            </a:pr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49"/>
            <p:cNvSpPr>
              <a:spLocks/>
            </p:cNvSpPr>
            <p:nvPr/>
          </p:nvSpPr>
          <p:spPr bwMode="auto">
            <a:xfrm>
              <a:off x="5476876" y="4338638"/>
              <a:ext cx="150813" cy="104775"/>
            </a:xfrm>
            <a:custGeom>
              <a:avLst/>
              <a:gdLst>
                <a:gd name="T0" fmla="*/ 38 w 40"/>
                <a:gd name="T1" fmla="*/ 28 h 28"/>
                <a:gd name="T2" fmla="*/ 36 w 40"/>
                <a:gd name="T3" fmla="*/ 26 h 28"/>
                <a:gd name="T4" fmla="*/ 36 w 40"/>
                <a:gd name="T5" fmla="*/ 4 h 28"/>
                <a:gd name="T6" fmla="*/ 2 w 40"/>
                <a:gd name="T7" fmla="*/ 4 h 28"/>
                <a:gd name="T8" fmla="*/ 0 w 40"/>
                <a:gd name="T9" fmla="*/ 2 h 28"/>
                <a:gd name="T10" fmla="*/ 2 w 40"/>
                <a:gd name="T11" fmla="*/ 0 h 28"/>
                <a:gd name="T12" fmla="*/ 38 w 40"/>
                <a:gd name="T13" fmla="*/ 0 h 28"/>
                <a:gd name="T14" fmla="*/ 40 w 40"/>
                <a:gd name="T15" fmla="*/ 2 h 28"/>
                <a:gd name="T16" fmla="*/ 40 w 40"/>
                <a:gd name="T17" fmla="*/ 26 h 28"/>
                <a:gd name="T18" fmla="*/ 38 w 40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8">
                  <a:moveTo>
                    <a:pt x="38" y="28"/>
                  </a:moveTo>
                  <a:cubicBezTo>
                    <a:pt x="36" y="28"/>
                    <a:pt x="36" y="27"/>
                    <a:pt x="36" y="26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7"/>
                    <a:pt x="39" y="28"/>
                    <a:pt x="38" y="28"/>
                  </a:cubicBezTo>
                  <a:close/>
                </a:path>
              </a:pathLst>
            </a:cu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50"/>
            <p:cNvSpPr>
              <a:spLocks noEditPoints="1"/>
            </p:cNvSpPr>
            <p:nvPr/>
          </p:nvSpPr>
          <p:spPr bwMode="auto">
            <a:xfrm>
              <a:off x="5424488" y="4883150"/>
              <a:ext cx="57150" cy="55563"/>
            </a:xfrm>
            <a:custGeom>
              <a:avLst/>
              <a:gdLst>
                <a:gd name="T0" fmla="*/ 13 w 15"/>
                <a:gd name="T1" fmla="*/ 15 h 15"/>
                <a:gd name="T2" fmla="*/ 2 w 15"/>
                <a:gd name="T3" fmla="*/ 15 h 15"/>
                <a:gd name="T4" fmla="*/ 0 w 15"/>
                <a:gd name="T5" fmla="*/ 13 h 15"/>
                <a:gd name="T6" fmla="*/ 0 w 15"/>
                <a:gd name="T7" fmla="*/ 2 h 15"/>
                <a:gd name="T8" fmla="*/ 2 w 15"/>
                <a:gd name="T9" fmla="*/ 0 h 15"/>
                <a:gd name="T10" fmla="*/ 13 w 15"/>
                <a:gd name="T11" fmla="*/ 0 h 15"/>
                <a:gd name="T12" fmla="*/ 13 w 15"/>
                <a:gd name="T13" fmla="*/ 0 h 15"/>
                <a:gd name="T14" fmla="*/ 15 w 15"/>
                <a:gd name="T15" fmla="*/ 0 h 15"/>
                <a:gd name="T16" fmla="*/ 15 w 15"/>
                <a:gd name="T17" fmla="*/ 2 h 15"/>
                <a:gd name="T18" fmla="*/ 15 w 15"/>
                <a:gd name="T19" fmla="*/ 13 h 15"/>
                <a:gd name="T20" fmla="*/ 13 w 15"/>
                <a:gd name="T21" fmla="*/ 15 h 15"/>
                <a:gd name="T22" fmla="*/ 4 w 15"/>
                <a:gd name="T23" fmla="*/ 11 h 15"/>
                <a:gd name="T24" fmla="*/ 11 w 15"/>
                <a:gd name="T25" fmla="*/ 11 h 15"/>
                <a:gd name="T26" fmla="*/ 11 w 15"/>
                <a:gd name="T27" fmla="*/ 4 h 15"/>
                <a:gd name="T28" fmla="*/ 4 w 15"/>
                <a:gd name="T29" fmla="*/ 4 h 15"/>
                <a:gd name="T30" fmla="*/ 4 w 15"/>
                <a:gd name="T31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5">
                  <a:moveTo>
                    <a:pt x="13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4" y="15"/>
                    <a:pt x="13" y="15"/>
                  </a:cubicBezTo>
                  <a:close/>
                  <a:moveTo>
                    <a:pt x="4" y="11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C66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6" name="Group 6"/>
          <p:cNvGrpSpPr/>
          <p:nvPr/>
        </p:nvGrpSpPr>
        <p:grpSpPr>
          <a:xfrm>
            <a:off x="2935317" y="5414394"/>
            <a:ext cx="1757600" cy="787401"/>
            <a:chOff x="2944458" y="4200525"/>
            <a:chExt cx="1757600" cy="787401"/>
          </a:xfrm>
        </p:grpSpPr>
        <p:sp>
          <p:nvSpPr>
            <p:cNvPr id="177" name="Rectangle 14"/>
            <p:cNvSpPr>
              <a:spLocks/>
            </p:cNvSpPr>
            <p:nvPr/>
          </p:nvSpPr>
          <p:spPr bwMode="auto">
            <a:xfrm>
              <a:off x="2944459" y="4431634"/>
              <a:ext cx="1757599" cy="55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t"/>
            <a:lstStyle/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增加</a:t>
              </a:r>
              <a:r>
                <a:rPr lang="en-US" altLang="zh-CN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iPhone</a:t>
              </a:r>
              <a:r>
                <a:rPr lang="zh-CN" altLang="en-US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客户端、增加</a:t>
              </a:r>
              <a:r>
                <a:rPr lang="en-US" altLang="zh-CN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Android</a:t>
              </a:r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客户端。</a:t>
              </a:r>
              <a:endParaRPr lang="en-US" altLang="zh-CN" sz="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增加</a:t>
              </a:r>
              <a:r>
                <a:rPr lang="zh-CN" altLang="en-US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地图导航功能</a:t>
              </a:r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。增加</a:t>
              </a:r>
              <a:r>
                <a:rPr lang="zh-CN" altLang="en-US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客房物品模块，</a:t>
              </a:r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增加增加活动模块、促销信息模块。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78" name="Rectangle 14"/>
            <p:cNvSpPr>
              <a:spLocks/>
            </p:cNvSpPr>
            <p:nvPr/>
          </p:nvSpPr>
          <p:spPr bwMode="auto">
            <a:xfrm>
              <a:off x="2944458" y="4200525"/>
              <a:ext cx="1476919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1.6</a:t>
              </a:r>
              <a:endParaRPr 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</p:grpSp>
      <p:grpSp>
        <p:nvGrpSpPr>
          <p:cNvPr id="179" name="Group 8"/>
          <p:cNvGrpSpPr/>
          <p:nvPr/>
        </p:nvGrpSpPr>
        <p:grpSpPr>
          <a:xfrm>
            <a:off x="5789887" y="5414394"/>
            <a:ext cx="1757599" cy="787401"/>
            <a:chOff x="5799028" y="4200525"/>
            <a:chExt cx="1757599" cy="787401"/>
          </a:xfrm>
        </p:grpSpPr>
        <p:sp>
          <p:nvSpPr>
            <p:cNvPr id="180" name="Rectangle 14"/>
            <p:cNvSpPr>
              <a:spLocks/>
            </p:cNvSpPr>
            <p:nvPr/>
          </p:nvSpPr>
          <p:spPr bwMode="auto">
            <a:xfrm>
              <a:off x="5799028" y="4431634"/>
              <a:ext cx="1757599" cy="556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t"/>
            <a:lstStyle/>
            <a:p>
              <a:pPr>
                <a:lnSpc>
                  <a:spcPct val="150000"/>
                </a:lnSpc>
              </a:pPr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全新改版、实时房型、一键预订、自助</a:t>
              </a:r>
              <a:r>
                <a:rPr lang="en-US" altLang="zh-CN" sz="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check out</a:t>
              </a:r>
              <a:r>
                <a:rPr lang="zh-CN" altLang="en-US" sz="8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、社区生活、一键分享。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  <p:sp>
          <p:nvSpPr>
            <p:cNvPr id="181" name="Rectangle 14"/>
            <p:cNvSpPr>
              <a:spLocks/>
            </p:cNvSpPr>
            <p:nvPr/>
          </p:nvSpPr>
          <p:spPr bwMode="auto">
            <a:xfrm>
              <a:off x="5842471" y="4200525"/>
              <a:ext cx="1554945" cy="32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38100" tIns="38100" rIns="38100" bIns="38100" anchor="b"/>
            <a:lstStyle/>
            <a:p>
              <a:pPr>
                <a:lnSpc>
                  <a:spcPct val="150000"/>
                </a:lnSpc>
              </a:pPr>
              <a:r>
                <a:rPr lang="en-US" sz="140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V</a:t>
              </a:r>
              <a:r>
                <a:rPr lang="en-US" altLang="zh-CN" sz="140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ersion </a:t>
              </a:r>
              <a:r>
                <a:rPr lang="en-US" altLang="zh-CN" sz="1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charset="0"/>
                  <a:sym typeface="Open Sans" charset="0"/>
                </a:rPr>
                <a:t>2</a:t>
              </a:r>
              <a:endParaRPr 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  <a:sym typeface="Open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50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8" grpId="0"/>
      <p:bldP spid="163" grpId="0"/>
      <p:bldP spid="164" grpId="0"/>
      <p:bldP spid="165" grpId="0"/>
      <p:bldP spid="1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8" b="15473"/>
          <a:stretch/>
        </p:blipFill>
        <p:spPr>
          <a:xfrm>
            <a:off x="0" y="0"/>
            <a:ext cx="9144000" cy="754032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942080" y="1780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在线报名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573615" y="1965519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942080" y="26914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实时统计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73615" y="2861746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42080" y="36066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多媒体支持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573615" y="3762464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942080" y="44571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一键分享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73615" y="4598631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42080" y="214569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住客通过手机直接报名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人数、性别等多种详细参数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42080" y="31013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物业员工实时查看报名人数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到达人数上限时自动提醒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42079" y="3988106"/>
            <a:ext cx="2492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可添加图片、视频、音频等多种媒体文件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42079" y="4845277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一键分享至主流社交平台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0205" y="413324"/>
            <a:ext cx="2593033" cy="4857679"/>
            <a:chOff x="886658" y="1072655"/>
            <a:chExt cx="2593033" cy="485767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58" y="1072655"/>
              <a:ext cx="2593033" cy="485767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007" y="1879858"/>
              <a:ext cx="1820439" cy="323633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777714" y="2976999"/>
            <a:ext cx="2157270" cy="4041338"/>
            <a:chOff x="1039058" y="1225055"/>
            <a:chExt cx="2593033" cy="485767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058" y="1225055"/>
              <a:ext cx="2593033" cy="485767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407" y="2032258"/>
              <a:ext cx="1820439" cy="3236336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社区活动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9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95" b="-1"/>
          <a:stretch/>
        </p:blipFill>
        <p:spPr>
          <a:xfrm>
            <a:off x="0" y="-11319"/>
            <a:ext cx="9144000" cy="686931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99713" y="18584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重要消息系统提醒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631248" y="2043154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022265" y="28293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住客历史信息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653800" y="2999627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99713" y="37466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一键分享各大平台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31248" y="3902452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999713" y="46027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互动服务实时消息推送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631248" y="4744173"/>
            <a:ext cx="115253" cy="1152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22265" y="2291898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火灾、停电等消息推送到手机系统消息</a:t>
            </a:r>
            <a:endParaRPr lang="en-US" altLang="zh-CN" sz="1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员工自定义设置推送内容、时间、目标</a:t>
            </a:r>
            <a:endParaRPr lang="en-US" altLang="zh-CN" sz="1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99713" y="3223285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登录住客可查看历史入住信息</a:t>
            </a:r>
            <a:endParaRPr lang="en-US" altLang="zh-CN" sz="1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系统自动保留住客入住信息、偏好</a:t>
            </a:r>
            <a:endParaRPr lang="en-US" altLang="zh-CN" sz="1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99713" y="5041986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住客提交服务实时消息推送</a:t>
            </a:r>
            <a:endParaRPr lang="en-US" altLang="zh-CN" sz="1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22265" y="4097627"/>
            <a:ext cx="1723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物业</a:t>
            </a:r>
            <a:r>
              <a:rPr lang="zh-CN" altLang="en-US" sz="10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可自定义</a:t>
            </a:r>
            <a:r>
              <a:rPr lang="zh-CN" altLang="en-US" sz="1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分享</a:t>
            </a:r>
            <a:r>
              <a:rPr lang="zh-CN" altLang="en-US" sz="10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</a:t>
            </a:r>
            <a:r>
              <a:rPr lang="zh-CN" altLang="en-US" sz="1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列表</a:t>
            </a:r>
            <a:endParaRPr lang="en-US" altLang="zh-CN" sz="1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58" y="1072655"/>
            <a:ext cx="2593033" cy="48576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99" y="1858488"/>
            <a:ext cx="1839777" cy="326560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消息推送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1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01" y="0"/>
            <a:ext cx="10288002" cy="685799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" name="文本框 8">
            <a:hlinkClick r:id="rId6"/>
          </p:cNvPr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720°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全景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手机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90660" y="1479430"/>
            <a:ext cx="4123096" cy="5378570"/>
          </a:xfrm>
          <a:prstGeom prst="rect">
            <a:avLst/>
          </a:prstGeom>
        </p:spPr>
      </p:pic>
      <p:pic>
        <p:nvPicPr>
          <p:cNvPr id="3" name="2016-11-15_11_56_28_0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77687" y="2079127"/>
            <a:ext cx="1785937" cy="31749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7687" y="2079126"/>
            <a:ext cx="1787388" cy="317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9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40"/>
          <a:stretch/>
        </p:blipFill>
        <p:spPr>
          <a:xfrm>
            <a:off x="0" y="0"/>
            <a:ext cx="9155994" cy="6858001"/>
          </a:xfrm>
          <a:prstGeom prst="rect">
            <a:avLst/>
          </a:prstGeom>
        </p:spPr>
      </p:pic>
      <p:sp>
        <p:nvSpPr>
          <p:cNvPr id="106" name="Title 13"/>
          <p:cNvSpPr txBox="1">
            <a:spLocks/>
          </p:cNvSpPr>
          <p:nvPr/>
        </p:nvSpPr>
        <p:spPr>
          <a:xfrm>
            <a:off x="5182677" y="1626954"/>
            <a:ext cx="3616720" cy="94132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defTabSz="342900">
              <a:spcBef>
                <a:spcPts val="0"/>
              </a:spcBef>
            </a:pPr>
            <a:r>
              <a:rPr lang="en-US" sz="3000" b="1" dirty="0" err="1" smtClean="0">
                <a:solidFill>
                  <a:schemeClr val="bg1"/>
                </a:solidFill>
                <a:latin typeface="Lato" panose="020F0502020204030203" pitchFamily="34" charset="0"/>
              </a:rPr>
              <a:t>E</a:t>
            </a:r>
            <a:r>
              <a:rPr lang="en-US" altLang="zh-CN" sz="3000" b="1" dirty="0" err="1" smtClean="0">
                <a:solidFill>
                  <a:schemeClr val="bg1"/>
                </a:solidFill>
                <a:latin typeface="Lato" panose="020F0502020204030203" pitchFamily="34" charset="0"/>
              </a:rPr>
              <a:t>asyIservice</a:t>
            </a:r>
            <a:r>
              <a:rPr lang="en-US" sz="30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 APP </a:t>
            </a:r>
          </a:p>
          <a:p>
            <a:pPr defTabSz="342900">
              <a:spcBef>
                <a:spcPts val="0"/>
              </a:spcBef>
            </a:pPr>
            <a:r>
              <a:rPr lang="en-US" sz="30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SCREEN</a:t>
            </a:r>
            <a:endParaRPr lang="en-US" sz="3000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107" name="Content Placeholder 2"/>
          <p:cNvSpPr txBox="1">
            <a:spLocks/>
          </p:cNvSpPr>
          <p:nvPr/>
        </p:nvSpPr>
        <p:spPr>
          <a:xfrm>
            <a:off x="5187041" y="2527818"/>
            <a:ext cx="3612356" cy="274424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numCol="1" spcCol="2743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125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轻点屏幕 触手可及</a:t>
            </a:r>
            <a:endParaRPr lang="en-US" sz="1125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 rot="18900000">
            <a:off x="-1199838" y="3299268"/>
            <a:ext cx="1356041" cy="2541635"/>
            <a:chOff x="4328569" y="-1844045"/>
            <a:chExt cx="1808054" cy="3388847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 rot="18900000">
            <a:off x="666370" y="5201614"/>
            <a:ext cx="1356041" cy="2541635"/>
            <a:chOff x="4328569" y="-1844045"/>
            <a:chExt cx="1808054" cy="3388847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18900000">
            <a:off x="-1065882" y="1354217"/>
            <a:ext cx="1356041" cy="2541635"/>
            <a:chOff x="4328569" y="-1844045"/>
            <a:chExt cx="1808054" cy="3388847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70" name="Rectangle 69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 rot="18900000">
            <a:off x="800326" y="3256564"/>
            <a:ext cx="1356041" cy="2541635"/>
            <a:chOff x="4328569" y="-1844045"/>
            <a:chExt cx="1808054" cy="3388847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 rot="18900000">
            <a:off x="-913320" y="-569822"/>
            <a:ext cx="1356041" cy="2541635"/>
            <a:chOff x="4328569" y="-1844045"/>
            <a:chExt cx="1808054" cy="3388847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90" name="Rectangle 89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 rot="18900000">
            <a:off x="952888" y="1332525"/>
            <a:ext cx="1356041" cy="2541635"/>
            <a:chOff x="4328569" y="-1844045"/>
            <a:chExt cx="1808054" cy="3388847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16" name="Rectangle 115"/>
            <p:cNvSpPr/>
            <p:nvPr/>
          </p:nvSpPr>
          <p:spPr>
            <a:xfrm>
              <a:off x="4518427" y="-1381566"/>
              <a:ext cx="1413567" cy="2501354"/>
            </a:xfrm>
            <a:prstGeom prst="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 rot="18900000">
            <a:off x="2899110" y="3265402"/>
            <a:ext cx="1356041" cy="2541635"/>
            <a:chOff x="4328569" y="-1844045"/>
            <a:chExt cx="1808054" cy="3388847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19" name="Rectangle 118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 rot="18900000">
            <a:off x="1344132" y="-367270"/>
            <a:ext cx="1356041" cy="2541635"/>
            <a:chOff x="4328569" y="-1844045"/>
            <a:chExt cx="1808054" cy="3388847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25" name="Rectangle 124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 rot="18900000">
            <a:off x="3210340" y="1535077"/>
            <a:ext cx="1356041" cy="2541635"/>
            <a:chOff x="4328569" y="-1844045"/>
            <a:chExt cx="1808054" cy="3388847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 rot="18900000">
            <a:off x="5156561" y="3467954"/>
            <a:ext cx="1356041" cy="2541635"/>
            <a:chOff x="4328569" y="-1844045"/>
            <a:chExt cx="1808054" cy="3388847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 rot="18900000">
            <a:off x="7022769" y="5370301"/>
            <a:ext cx="1356041" cy="2541635"/>
            <a:chOff x="4328569" y="-1844045"/>
            <a:chExt cx="1808054" cy="3388847"/>
          </a:xfrm>
        </p:grpSpPr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34" name="Rectangle 133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 rot="18900000">
            <a:off x="6954790" y="3204303"/>
            <a:ext cx="1356041" cy="2541635"/>
            <a:chOff x="4328569" y="-1844045"/>
            <a:chExt cx="1808054" cy="3388847"/>
          </a:xfrm>
        </p:grpSpPr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37" name="Rectangle 136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 rot="18900000">
            <a:off x="8820997" y="5106649"/>
            <a:ext cx="1356041" cy="2541635"/>
            <a:chOff x="4328569" y="-1844045"/>
            <a:chExt cx="1808054" cy="3388847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40" name="Rectangle 139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 rot="18900000">
            <a:off x="8768152" y="2952397"/>
            <a:ext cx="1356041" cy="2541635"/>
            <a:chOff x="4328569" y="-1844045"/>
            <a:chExt cx="1808054" cy="3388847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43" name="Rectangle 142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 rot="18900000">
            <a:off x="2747325" y="5201746"/>
            <a:ext cx="1356041" cy="2541635"/>
            <a:chOff x="4328569" y="-1844045"/>
            <a:chExt cx="1808054" cy="3388847"/>
          </a:xfrm>
        </p:grpSpPr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146" name="Rectangle 145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3" name="Group 116"/>
          <p:cNvGrpSpPr/>
          <p:nvPr/>
        </p:nvGrpSpPr>
        <p:grpSpPr>
          <a:xfrm rot="18900000">
            <a:off x="4856005" y="5201614"/>
            <a:ext cx="1356041" cy="2541635"/>
            <a:chOff x="4328569" y="-1844045"/>
            <a:chExt cx="1808054" cy="3388847"/>
          </a:xfrm>
        </p:grpSpPr>
        <p:pic>
          <p:nvPicPr>
            <p:cNvPr id="54" name="Picture 1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28569" y="-1844045"/>
              <a:ext cx="1808054" cy="3388847"/>
            </a:xfrm>
            <a:prstGeom prst="rect">
              <a:avLst/>
            </a:prstGeom>
          </p:spPr>
        </p:pic>
        <p:sp>
          <p:nvSpPr>
            <p:cNvPr id="55" name="Rectangle 118"/>
            <p:cNvSpPr/>
            <p:nvPr/>
          </p:nvSpPr>
          <p:spPr>
            <a:xfrm>
              <a:off x="4518400" y="-1364395"/>
              <a:ext cx="1413568" cy="2501354"/>
            </a:xfrm>
            <a:prstGeom prst="rect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4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93" y="676655"/>
            <a:ext cx="1531100" cy="286829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34" y="1103078"/>
            <a:ext cx="1074909" cy="1910949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4" name="手机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84" y="773953"/>
            <a:ext cx="1276113" cy="2676884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" y="823301"/>
            <a:ext cx="1340990" cy="2721653"/>
          </a:xfrm>
          <a:prstGeom prst="rect">
            <a:avLst/>
          </a:prstGeom>
        </p:spPr>
      </p:pic>
      <p:pic>
        <p:nvPicPr>
          <p:cNvPr id="96" name="图片 95" descr="ipad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" y="2990823"/>
            <a:ext cx="4351426" cy="3867177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15" y="4028812"/>
            <a:ext cx="3135230" cy="229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03" y="1133253"/>
            <a:ext cx="1182233" cy="2101748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59" y="658160"/>
            <a:ext cx="1643183" cy="3078270"/>
          </a:xfrm>
          <a:prstGeom prst="rect">
            <a:avLst/>
          </a:prstGeom>
        </p:spPr>
      </p:pic>
      <p:pic>
        <p:nvPicPr>
          <p:cNvPr id="106" name="图片 105" descr="ipad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472" y="3014027"/>
            <a:ext cx="4351426" cy="3867177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62" y="4055076"/>
            <a:ext cx="3134619" cy="22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3942062" y="5721108"/>
            <a:ext cx="4663541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850667" y="531163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大数据统计分析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97057" y="581255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使用区域统计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869671" y="5915808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503722" y="581255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用户行为统计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476336" y="5915808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7137773" y="581879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用户留存分析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110387" y="5922044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5492537" y="6190329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资产易耗品分析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465151" y="6293579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7137773" y="6199700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事件转化率分析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110387" y="6302950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3897057" y="6186604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人群画像  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869671" y="6289854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8" y="1139161"/>
            <a:ext cx="2593033" cy="485767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7" y="1946364"/>
            <a:ext cx="1820439" cy="3236336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>
            <a:off x="3919032" y="3330718"/>
            <a:ext cx="472458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831547" y="29613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四大功能模块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27664" y="3628591"/>
            <a:ext cx="744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客房预订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房型展示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楼层消防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927664" y="339505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公寓介绍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71115" y="3641525"/>
            <a:ext cx="800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集团促销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集团新闻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公寓促销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71115" y="34139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优惠促销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27665" y="4481203"/>
            <a:ext cx="8090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地标建筑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餐饮美食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银行医院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购物中心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927664" y="426550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本地攻略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71115" y="427844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社区生活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846642" y="3498306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6698958" y="3526655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6698957" y="4371782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846642" y="4386612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4597905" y="3624815"/>
            <a:ext cx="744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交通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设施介绍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客房物品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608064" y="4487004"/>
            <a:ext cx="744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特色商场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休闲娱乐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旅游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景点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463645" y="3656460"/>
            <a:ext cx="744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特惠商户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465376" y="4555442"/>
            <a:ext cx="867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体验式购物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雅诗阁生活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962433" y="1832098"/>
            <a:ext cx="475024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846607" y="1390102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特色功能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445550" y="2558659"/>
            <a:ext cx="111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720°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全景展示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3890042" y="2003547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3934273" y="1909629"/>
            <a:ext cx="492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预订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968387" y="2003547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6145590" y="1906533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智能客控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6118204" y="2009783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3915569" y="2525092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体验式购物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3890504" y="2626660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4958416" y="2529633"/>
            <a:ext cx="1107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航班信息查询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957664" y="2622288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7445550" y="190904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语言翻译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118666" y="2631659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3915479" y="221937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自助服务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888093" y="2322626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4982639" y="2215004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自动导航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955253" y="2318254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6143641" y="2224375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一键分享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6116255" y="2327625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7445549" y="2224753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常用电话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983313" y="1908237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消息推送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143641" y="2519194"/>
            <a:ext cx="95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多语种选择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779981" y="4555442"/>
            <a:ext cx="728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物业活动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物业通知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意见</a:t>
            </a:r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反馈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7391488" y="2017268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7391488" y="2330920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7391488" y="2656508"/>
            <a:ext cx="72157" cy="70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系统介绍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19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1064496" y="2285820"/>
            <a:ext cx="244645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902586" y="21011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多平台支持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702060" y="2294258"/>
            <a:ext cx="261092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96" y="3547463"/>
            <a:ext cx="811158" cy="753643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165463" y="3541997"/>
            <a:ext cx="473851" cy="836202"/>
            <a:chOff x="3428735" y="3771741"/>
            <a:chExt cx="473851" cy="83620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8735" y="3771741"/>
              <a:ext cx="473851" cy="559203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3449094" y="4330944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IOS</a:t>
              </a:r>
              <a:endPara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54105" y="3541997"/>
            <a:ext cx="596638" cy="759109"/>
            <a:chOff x="7149486" y="3832004"/>
            <a:chExt cx="596638" cy="75910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5057" y="3832004"/>
              <a:ext cx="405496" cy="482110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7149486" y="4314114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</a:t>
              </a:r>
              <a:endPara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64066" y="3541997"/>
            <a:ext cx="734881" cy="718757"/>
            <a:chOff x="4204558" y="5039684"/>
            <a:chExt cx="734881" cy="718757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433" y="5039684"/>
              <a:ext cx="433132" cy="433132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4204558" y="5481442"/>
              <a:ext cx="7348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WeChat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使用终端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5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394" y="1066739"/>
            <a:ext cx="2593033" cy="485767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43" y="1873942"/>
            <a:ext cx="1820439" cy="3236336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3433313" y="2045837"/>
            <a:ext cx="2224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442635" y="3400427"/>
            <a:ext cx="2143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476182" y="3075950"/>
            <a:ext cx="2690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433313" y="4960283"/>
            <a:ext cx="223679" cy="2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584169" y="4258637"/>
            <a:ext cx="16102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4" name="组合1"/>
          <p:cNvGrpSpPr/>
          <p:nvPr/>
        </p:nvGrpSpPr>
        <p:grpSpPr>
          <a:xfrm>
            <a:off x="3015650" y="1870073"/>
            <a:ext cx="426985" cy="351528"/>
            <a:chOff x="3023619" y="1171359"/>
            <a:chExt cx="426985" cy="351528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3112017" y="1171359"/>
              <a:ext cx="338587" cy="351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36" name="等腰三角形 35"/>
            <p:cNvSpPr/>
            <p:nvPr/>
          </p:nvSpPr>
          <p:spPr>
            <a:xfrm rot="16200000">
              <a:off x="2892605" y="1302373"/>
              <a:ext cx="351528" cy="89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2"/>
          <p:cNvGrpSpPr/>
          <p:nvPr/>
        </p:nvGrpSpPr>
        <p:grpSpPr>
          <a:xfrm>
            <a:off x="5745192" y="2898014"/>
            <a:ext cx="447662" cy="355872"/>
            <a:chOff x="5687111" y="1784438"/>
            <a:chExt cx="447662" cy="355872"/>
          </a:xfrm>
          <a:solidFill>
            <a:schemeClr val="accent1">
              <a:lumMod val="75000"/>
            </a:schemeClr>
          </a:solidFill>
        </p:grpSpPr>
        <p:sp>
          <p:nvSpPr>
            <p:cNvPr id="45" name="矩形 44"/>
            <p:cNvSpPr/>
            <p:nvPr/>
          </p:nvSpPr>
          <p:spPr>
            <a:xfrm>
              <a:off x="5687111" y="1788782"/>
              <a:ext cx="358371" cy="351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2</a:t>
              </a:r>
              <a:endParaRPr lang="zh-CN" altLang="en-US" dirty="0"/>
            </a:p>
          </p:txBody>
        </p:sp>
        <p:sp>
          <p:nvSpPr>
            <p:cNvPr id="46" name="等腰三角形 45"/>
            <p:cNvSpPr/>
            <p:nvPr/>
          </p:nvSpPr>
          <p:spPr>
            <a:xfrm rot="5400000">
              <a:off x="5910093" y="1911286"/>
              <a:ext cx="351528" cy="978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3"/>
          <p:cNvGrpSpPr/>
          <p:nvPr/>
        </p:nvGrpSpPr>
        <p:grpSpPr>
          <a:xfrm>
            <a:off x="3027292" y="3224663"/>
            <a:ext cx="426985" cy="351528"/>
            <a:chOff x="3018019" y="3209721"/>
            <a:chExt cx="426985" cy="351528"/>
          </a:xfrm>
          <a:solidFill>
            <a:schemeClr val="accent4">
              <a:lumMod val="75000"/>
            </a:schemeClr>
          </a:solidFill>
        </p:grpSpPr>
        <p:sp>
          <p:nvSpPr>
            <p:cNvPr id="48" name="矩形 47"/>
            <p:cNvSpPr/>
            <p:nvPr/>
          </p:nvSpPr>
          <p:spPr>
            <a:xfrm>
              <a:off x="3106417" y="3209721"/>
              <a:ext cx="338587" cy="351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  <p:sp>
          <p:nvSpPr>
            <p:cNvPr id="49" name="等腰三角形 48"/>
            <p:cNvSpPr/>
            <p:nvPr/>
          </p:nvSpPr>
          <p:spPr>
            <a:xfrm rot="16200000">
              <a:off x="2887005" y="3340735"/>
              <a:ext cx="351528" cy="89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2"/>
          <p:cNvGrpSpPr/>
          <p:nvPr/>
        </p:nvGrpSpPr>
        <p:grpSpPr>
          <a:xfrm>
            <a:off x="5748011" y="4087431"/>
            <a:ext cx="456806" cy="355872"/>
            <a:chOff x="5687111" y="1784438"/>
            <a:chExt cx="456806" cy="355872"/>
          </a:xfrm>
        </p:grpSpPr>
        <p:sp>
          <p:nvSpPr>
            <p:cNvPr id="51" name="矩形 50"/>
            <p:cNvSpPr/>
            <p:nvPr/>
          </p:nvSpPr>
          <p:spPr>
            <a:xfrm>
              <a:off x="5687111" y="1788782"/>
              <a:ext cx="358371" cy="351528"/>
            </a:xfrm>
            <a:prstGeom prst="rect">
              <a:avLst/>
            </a:prstGeom>
            <a:solidFill>
              <a:srgbClr val="EE7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5919237" y="1911286"/>
              <a:ext cx="351528" cy="97832"/>
            </a:xfrm>
            <a:prstGeom prst="triangle">
              <a:avLst/>
            </a:prstGeom>
            <a:solidFill>
              <a:srgbClr val="EE7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3"/>
          <p:cNvGrpSpPr/>
          <p:nvPr/>
        </p:nvGrpSpPr>
        <p:grpSpPr>
          <a:xfrm>
            <a:off x="3015650" y="4784519"/>
            <a:ext cx="426985" cy="351528"/>
            <a:chOff x="3018019" y="3209721"/>
            <a:chExt cx="426985" cy="351528"/>
          </a:xfrm>
          <a:solidFill>
            <a:schemeClr val="accent6">
              <a:lumMod val="75000"/>
            </a:schemeClr>
          </a:solidFill>
        </p:grpSpPr>
        <p:sp>
          <p:nvSpPr>
            <p:cNvPr id="54" name="矩形 53"/>
            <p:cNvSpPr/>
            <p:nvPr/>
          </p:nvSpPr>
          <p:spPr>
            <a:xfrm>
              <a:off x="3106417" y="3209721"/>
              <a:ext cx="338587" cy="351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55" name="等腰三角形 54"/>
            <p:cNvSpPr/>
            <p:nvPr/>
          </p:nvSpPr>
          <p:spPr>
            <a:xfrm rot="16200000">
              <a:off x="2887005" y="3340735"/>
              <a:ext cx="351528" cy="894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T通用功能区"/>
          <p:cNvSpPr txBox="1"/>
          <p:nvPr/>
        </p:nvSpPr>
        <p:spPr>
          <a:xfrm>
            <a:off x="985177" y="1744547"/>
            <a:ext cx="19239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通用功能区</a:t>
            </a:r>
            <a:r>
              <a:rPr lang="en-US" sz="1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sz="1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包括天气、个人中心、设置等</a:t>
            </a:r>
            <a:endParaRPr lang="en-US" sz="1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预定按钮"/>
          <p:cNvSpPr txBox="1"/>
          <p:nvPr/>
        </p:nvSpPr>
        <p:spPr>
          <a:xfrm>
            <a:off x="6546450" y="2772488"/>
            <a:ext cx="2284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客控按钮</a:t>
            </a:r>
            <a:endParaRPr lang="en-US" altLang="zh-CN" dirty="0"/>
          </a:p>
          <a:p>
            <a:r>
              <a:rPr lang="zh-CN" altLang="en-US" b="0" dirty="0"/>
              <a:t>点击</a:t>
            </a:r>
            <a:r>
              <a:rPr lang="zh-CN" altLang="en-US" b="0" dirty="0" smtClean="0"/>
              <a:t>进入智能客</a:t>
            </a:r>
            <a:r>
              <a:rPr lang="zh-CN" altLang="en-US" b="0" dirty="0"/>
              <a:t>控系统</a:t>
            </a:r>
            <a:endParaRPr lang="en-US" b="0" dirty="0"/>
          </a:p>
        </p:txBody>
      </p:sp>
      <p:sp>
        <p:nvSpPr>
          <p:cNvPr id="58" name="快捷图标区"/>
          <p:cNvSpPr txBox="1"/>
          <p:nvPr/>
        </p:nvSpPr>
        <p:spPr>
          <a:xfrm>
            <a:off x="985178" y="2844457"/>
            <a:ext cx="19188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快捷图标区</a:t>
            </a:r>
            <a:r>
              <a:rPr lang="en-US" dirty="0"/>
              <a:t/>
            </a:r>
            <a:br>
              <a:rPr lang="en-US" dirty="0"/>
            </a:br>
            <a:r>
              <a:rPr lang="zh-CN" altLang="en-US" b="0" dirty="0"/>
              <a:t>可滑动快捷功能区，</a:t>
            </a:r>
            <a:r>
              <a:rPr lang="zh-CN" altLang="en-US" b="0" dirty="0" smtClean="0"/>
              <a:t>包括返回公寓、消息</a:t>
            </a:r>
            <a:r>
              <a:rPr lang="zh-CN" altLang="en-US" b="0" dirty="0"/>
              <a:t>、常用电话、自助服务、意见反馈、入住调查、物业活动</a:t>
            </a:r>
            <a:r>
              <a:rPr lang="zh-CN" altLang="en-US" b="0" dirty="0" smtClean="0"/>
              <a:t>、航班信息等</a:t>
            </a:r>
            <a:endParaRPr lang="en-US" b="0" dirty="0"/>
          </a:p>
        </p:txBody>
      </p:sp>
      <p:sp>
        <p:nvSpPr>
          <p:cNvPr id="60" name="预定按钮"/>
          <p:cNvSpPr txBox="1"/>
          <p:nvPr/>
        </p:nvSpPr>
        <p:spPr>
          <a:xfrm>
            <a:off x="6546450" y="3961905"/>
            <a:ext cx="2284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公寓介绍</a:t>
            </a:r>
            <a:endParaRPr lang="en-US" altLang="zh-CN" dirty="0"/>
          </a:p>
          <a:p>
            <a:r>
              <a:rPr lang="zh-CN" altLang="en-US" b="0" dirty="0" smtClean="0"/>
              <a:t>上滑查看更多公寓信息</a:t>
            </a:r>
            <a:endParaRPr lang="en-US" b="0" dirty="0"/>
          </a:p>
        </p:txBody>
      </p:sp>
      <p:sp>
        <p:nvSpPr>
          <p:cNvPr id="61" name="主要功能区"/>
          <p:cNvSpPr txBox="1"/>
          <p:nvPr/>
        </p:nvSpPr>
        <p:spPr>
          <a:xfrm>
            <a:off x="994992" y="4524888"/>
            <a:ext cx="191888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主要功能区</a:t>
            </a:r>
            <a:r>
              <a:rPr lang="en-US" dirty="0"/>
              <a:t/>
            </a:r>
            <a:br>
              <a:rPr lang="en-US" dirty="0"/>
            </a:br>
            <a:r>
              <a:rPr lang="zh-CN" altLang="en-US" b="0" dirty="0"/>
              <a:t>包含公寓介绍、优惠促销、本地攻略、社区生活四大模块。</a:t>
            </a:r>
            <a:endParaRPr lang="en-US" b="0" dirty="0"/>
          </a:p>
        </p:txBody>
      </p:sp>
      <p:sp>
        <p:nvSpPr>
          <p:cNvPr id="31" name="文本框 30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首页布局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06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-3470"/>
            <a:ext cx="9144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2342505"/>
            <a:ext cx="1519736" cy="2847009"/>
            <a:chOff x="3275394" y="1066739"/>
            <a:chExt cx="2593033" cy="485767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3"/>
          <a:stretch/>
        </p:blipFill>
        <p:spPr>
          <a:xfrm>
            <a:off x="2366545" y="-20386"/>
            <a:ext cx="1360417" cy="691918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1445312" y="4237227"/>
            <a:ext cx="60700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419487" y="3763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上滑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快捷图标区"/>
          <p:cNvSpPr txBox="1"/>
          <p:nvPr/>
        </p:nvSpPr>
        <p:spPr>
          <a:xfrm>
            <a:off x="3834501" y="4422312"/>
            <a:ext cx="1601173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1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 smtClean="0">
                <a:solidFill>
                  <a:schemeClr val="bg1">
                    <a:lumMod val="75000"/>
                  </a:schemeClr>
                </a:solidFill>
              </a:rPr>
              <a:t>公寓介绍包括房型介绍、客房物品、公寓设施、楼层消防、交通信息。住客可以快速地掌握公寓各类信息。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公寓介绍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3910324" y="4207254"/>
            <a:ext cx="143367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triangl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294567" y="37834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55" y="1307645"/>
            <a:ext cx="1853174" cy="52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优惠促销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29909" y="1785595"/>
            <a:ext cx="1754502" cy="3286810"/>
            <a:chOff x="3275394" y="1066739"/>
            <a:chExt cx="2593033" cy="4857679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cxnSp>
        <p:nvCxnSpPr>
          <p:cNvPr id="30" name="直接连接符 29"/>
          <p:cNvCxnSpPr/>
          <p:nvPr/>
        </p:nvCxnSpPr>
        <p:spPr>
          <a:xfrm>
            <a:off x="1244600" y="4453529"/>
            <a:ext cx="0" cy="146312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244600" y="5922747"/>
            <a:ext cx="3346733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4593365" y="5353795"/>
            <a:ext cx="0" cy="562856"/>
          </a:xfrm>
          <a:prstGeom prst="straightConnector1">
            <a:avLst/>
          </a:prstGeom>
          <a:ln w="190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3320547" y="869614"/>
            <a:ext cx="2553285" cy="4783216"/>
            <a:chOff x="3275394" y="1066739"/>
            <a:chExt cx="2593033" cy="4857679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sp>
        <p:nvSpPr>
          <p:cNvPr id="37" name="文本框 36"/>
          <p:cNvSpPr txBox="1"/>
          <p:nvPr/>
        </p:nvSpPr>
        <p:spPr>
          <a:xfrm>
            <a:off x="2592526" y="5482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415280" y="2056360"/>
            <a:ext cx="228693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164640" y="16727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筛选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77946" y="2100358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可分类查看集团促销、公寓促销、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集团优惠、公寓优惠等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64640" y="31384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详情</a:t>
            </a:r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77945" y="3561382"/>
            <a:ext cx="193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点击可查看更多详情，也可对内容进行分享。</a:t>
            </a:r>
            <a:endParaRPr lang="en-US" altLang="zh-CN" sz="10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487600" y="3507745"/>
            <a:ext cx="22146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1097280" y="4332563"/>
            <a:ext cx="294640" cy="29464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2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12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89194" y="873818"/>
            <a:ext cx="2167493" cy="4060491"/>
            <a:chOff x="3275394" y="1066739"/>
            <a:chExt cx="2593033" cy="485767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545881" y="873818"/>
            <a:ext cx="2167493" cy="4060491"/>
            <a:chOff x="3275394" y="1066739"/>
            <a:chExt cx="2593033" cy="485767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394" y="1066739"/>
              <a:ext cx="2593033" cy="485767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743" y="1873942"/>
              <a:ext cx="1820439" cy="3236336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6944265" y="2146557"/>
            <a:ext cx="1412700" cy="2646494"/>
            <a:chOff x="3570925" y="3368243"/>
            <a:chExt cx="2194244" cy="411060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925" y="3368243"/>
              <a:ext cx="2194244" cy="4110605"/>
            </a:xfrm>
            <a:prstGeom prst="rect">
              <a:avLst/>
            </a:prstGeom>
          </p:spPr>
        </p:pic>
        <p:sp>
          <p:nvSpPr>
            <p:cNvPr id="12" name="Rectangle 72"/>
            <p:cNvSpPr/>
            <p:nvPr/>
          </p:nvSpPr>
          <p:spPr>
            <a:xfrm>
              <a:off x="3900142" y="4055932"/>
              <a:ext cx="1535809" cy="2724430"/>
            </a:xfrm>
            <a:prstGeom prst="rect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902291" y="5098022"/>
            <a:ext cx="745467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79360" y="5346851"/>
            <a:ext cx="8032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本地攻略包括餐饮、美食、地标、娱乐、医院、银行、旅游等，住客可以轻松查看相应类别信息，并可以一键导航到</a:t>
            </a: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目的地，登录住客可以对目的地进行收藏、评分、分享。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86215" y="542336"/>
            <a:ext cx="826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本地攻略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8244" y="199587"/>
            <a:ext cx="156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EasyIservice</a:t>
            </a:r>
            <a:endParaRPr lang="zh-CN" altLang="en-US" sz="2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5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1090</Words>
  <Application>Microsoft Office PowerPoint</Application>
  <PresentationFormat>全屏显示(4:3)</PresentationFormat>
  <Paragraphs>243</Paragraphs>
  <Slides>23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Lato</vt:lpstr>
      <vt:lpstr>Open Sans</vt:lpstr>
      <vt:lpstr>Roboto Light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fang</dc:creator>
  <cp:lastModifiedBy>a</cp:lastModifiedBy>
  <cp:revision>100</cp:revision>
  <dcterms:created xsi:type="dcterms:W3CDTF">2016-10-19T02:02:56Z</dcterms:created>
  <dcterms:modified xsi:type="dcterms:W3CDTF">2017-04-18T03:47:14Z</dcterms:modified>
</cp:coreProperties>
</file>